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sldIdLst>
    <p:sldId id="260" r:id="rId5"/>
    <p:sldId id="277" r:id="rId6"/>
    <p:sldId id="826" r:id="rId7"/>
    <p:sldId id="289" r:id="rId8"/>
    <p:sldId id="840" r:id="rId9"/>
    <p:sldId id="285" r:id="rId10"/>
    <p:sldId id="286" r:id="rId11"/>
    <p:sldId id="815" r:id="rId12"/>
    <p:sldId id="816" r:id="rId13"/>
    <p:sldId id="825" r:id="rId14"/>
    <p:sldId id="841" r:id="rId15"/>
    <p:sldId id="820" r:id="rId16"/>
    <p:sldId id="317" r:id="rId17"/>
    <p:sldId id="300" r:id="rId18"/>
    <p:sldId id="278" r:id="rId19"/>
    <p:sldId id="290" r:id="rId20"/>
    <p:sldId id="852" r:id="rId21"/>
    <p:sldId id="853" r:id="rId22"/>
    <p:sldId id="259" r:id="rId23"/>
    <p:sldId id="258" r:id="rId24"/>
    <p:sldId id="287" r:id="rId25"/>
    <p:sldId id="854" r:id="rId26"/>
    <p:sldId id="855" r:id="rId27"/>
    <p:sldId id="282" r:id="rId28"/>
    <p:sldId id="310" r:id="rId29"/>
    <p:sldId id="283" r:id="rId30"/>
    <p:sldId id="837" r:id="rId31"/>
    <p:sldId id="834" r:id="rId32"/>
    <p:sldId id="838" r:id="rId33"/>
    <p:sldId id="832" r:id="rId34"/>
    <p:sldId id="833" r:id="rId35"/>
    <p:sldId id="845" r:id="rId36"/>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B2"/>
    <a:srgbClr val="FEC20D"/>
    <a:srgbClr val="053773"/>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85778" autoAdjust="0"/>
  </p:normalViewPr>
  <p:slideViewPr>
    <p:cSldViewPr snapToGrid="0" snapToObjects="1">
      <p:cViewPr varScale="1">
        <p:scale>
          <a:sx n="112" d="100"/>
          <a:sy n="112" d="100"/>
        </p:scale>
        <p:origin x="1188" y="102"/>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5/28/2019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Inventory Resources</a:t>
            </a:r>
          </a:p>
          <a:p>
            <a:endParaRPr lang="en-US" dirty="0"/>
          </a:p>
          <a:p>
            <a:pPr marL="171450" indent="-171450">
              <a:buFont typeface="Arial" panose="020B0604020202020204" pitchFamily="34" charset="0"/>
              <a:buChar char="•"/>
            </a:pPr>
            <a:r>
              <a:rPr lang="en-US" dirty="0"/>
              <a:t>Historical practices in NPAD</a:t>
            </a:r>
          </a:p>
          <a:p>
            <a:pPr marL="171450" indent="-171450">
              <a:buFont typeface="Arial" panose="020B0604020202020204" pitchFamily="34" charset="0"/>
              <a:buChar char="•"/>
            </a:pPr>
            <a:r>
              <a:rPr lang="en-US" dirty="0"/>
              <a:t>Observed practices not in NPAD but the planner identifies when doing field visits.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planner will also be able to add planned practices to address identified resource concerns.</a:t>
            </a:r>
          </a:p>
          <a:p>
            <a:pPr marL="171450" indent="-171450">
              <a:buFont typeface="Arial" panose="020B0604020202020204" pitchFamily="34" charset="0"/>
              <a:buChar char="•"/>
            </a:pPr>
            <a:r>
              <a:rPr lang="en-US" dirty="0"/>
              <a:t>The planned practices in CART will not be digitized initially, only added to calculate additional benefit to addressing the identified resource concern.</a:t>
            </a:r>
          </a:p>
          <a:p>
            <a:pPr marL="171450" indent="-171450">
              <a:buFont typeface="Arial" panose="020B0604020202020204" pitchFamily="34" charset="0"/>
              <a:buChar char="•"/>
            </a:pPr>
            <a:r>
              <a:rPr lang="en-US" dirty="0"/>
              <a:t>Once the plan is back in CD, the planner will digitize the location of the new practices identified in CART.</a:t>
            </a:r>
          </a:p>
        </p:txBody>
      </p:sp>
      <p:sp>
        <p:nvSpPr>
          <p:cNvPr id="4" name="Slide Number Placeholder 3"/>
          <p:cNvSpPr>
            <a:spLocks noGrp="1"/>
          </p:cNvSpPr>
          <p:nvPr>
            <p:ph type="sldNum" sz="quarter" idx="5"/>
          </p:nvPr>
        </p:nvSpPr>
        <p:spPr/>
        <p:txBody>
          <a:bodyPr/>
          <a:lstStyle/>
          <a:p>
            <a:fld id="{57DC1755-625D-A742-ACDB-726AD4CDF29D}" type="slidenum">
              <a:rPr lang="en-US" smtClean="0"/>
              <a:t>10</a:t>
            </a:fld>
            <a:endParaRPr lang="en-US" dirty="0"/>
          </a:p>
        </p:txBody>
      </p:sp>
    </p:spTree>
    <p:extLst>
      <p:ext uri="{BB962C8B-B14F-4D97-AF65-F5344CB8AC3E}">
        <p14:creationId xmlns:p14="http://schemas.microsoft.com/office/powerpoint/2010/main" val="3190989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a graphic representation similar to a report that CART will generate.  I use it in this context to explain how test and geospatial questions and answers are used to assess the practice schedule as a whole and in </a:t>
            </a:r>
            <a:r>
              <a:rPr lang="en-US"/>
              <a:t>more detail to the PLU.</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assists planners illustrate various alternative practices and their effect on the resource concern.  Additionally, CART will identify funding sources to offset the expense of conservation practices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CART will allow </a:t>
            </a:r>
          </a:p>
          <a:p>
            <a:pPr marL="112713" indent="-112713">
              <a:buFont typeface="Arial" panose="020B0604020202020204" pitchFamily="34" charset="0"/>
              <a:buChar char="•"/>
            </a:pPr>
            <a:r>
              <a:rPr lang="en-US" dirty="0"/>
              <a:t>Comparison of effects from different conservation practices</a:t>
            </a:r>
          </a:p>
          <a:p>
            <a:pPr marL="112713" indent="-112713">
              <a:buFont typeface="Arial" panose="020B0604020202020204" pitchFamily="34" charset="0"/>
              <a:buChar char="•"/>
            </a:pPr>
            <a:r>
              <a:rPr lang="en-US" dirty="0"/>
              <a:t>Multiple program ranking pools assessments for funding</a:t>
            </a:r>
          </a:p>
          <a:p>
            <a:pPr marL="112713" indent="-112713">
              <a:buFont typeface="Arial" panose="020B0604020202020204" pitchFamily="34" charset="0"/>
              <a:buChar char="•"/>
            </a:pPr>
            <a:r>
              <a:rPr lang="en-US" dirty="0"/>
              <a:t>Collection, recording, and evaluation of environmental assessment information currently captured on the CPA-52.</a:t>
            </a:r>
          </a:p>
        </p:txBody>
      </p:sp>
      <p:sp>
        <p:nvSpPr>
          <p:cNvPr id="4" name="Slide Number Placeholder 3"/>
          <p:cNvSpPr>
            <a:spLocks noGrp="1"/>
          </p:cNvSpPr>
          <p:nvPr>
            <p:ph type="sldNum" sz="quarter" idx="5"/>
          </p:nvPr>
        </p:nvSpPr>
        <p:spPr/>
        <p:txBody>
          <a:bodyPr/>
          <a:lstStyle/>
          <a:p>
            <a:fld id="{D0CB9764-647B-4A0B-9CA5-C3B229C1C939}" type="slidenum">
              <a:rPr lang="en-US" smtClean="0"/>
              <a:t>11</a:t>
            </a:fld>
            <a:endParaRPr lang="en-US" dirty="0"/>
          </a:p>
        </p:txBody>
      </p:sp>
    </p:spTree>
    <p:extLst>
      <p:ext uri="{BB962C8B-B14F-4D97-AF65-F5344CB8AC3E}">
        <p14:creationId xmlns:p14="http://schemas.microsoft.com/office/powerpoint/2010/main" val="183712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will integrate with Conservation Desktop (CD) to turn the client’s selected alternative into a written conservation plan.</a:t>
            </a:r>
          </a:p>
          <a:p>
            <a:r>
              <a:rPr lang="en-US" dirty="0"/>
              <a:t>CART will also support Farm Bill program ranking for funding decisions.  When the client choose to use a program, CART completes ranking using the already collected resource inventory and geospatial information to the greatest extent possible.</a:t>
            </a:r>
          </a:p>
        </p:txBody>
      </p:sp>
      <p:sp>
        <p:nvSpPr>
          <p:cNvPr id="4" name="Slide Number Placeholder 3"/>
          <p:cNvSpPr>
            <a:spLocks noGrp="1"/>
          </p:cNvSpPr>
          <p:nvPr>
            <p:ph type="sldNum" sz="quarter" idx="5"/>
          </p:nvPr>
        </p:nvSpPr>
        <p:spPr/>
        <p:txBody>
          <a:bodyPr/>
          <a:lstStyle/>
          <a:p>
            <a:fld id="{57DC1755-625D-A742-ACDB-726AD4CDF29D}" type="slidenum">
              <a:rPr lang="en-US" smtClean="0"/>
              <a:t>12</a:t>
            </a:fld>
            <a:endParaRPr lang="en-US" dirty="0"/>
          </a:p>
        </p:txBody>
      </p:sp>
    </p:spTree>
    <p:extLst>
      <p:ext uri="{BB962C8B-B14F-4D97-AF65-F5344CB8AC3E}">
        <p14:creationId xmlns:p14="http://schemas.microsoft.com/office/powerpoint/2010/main" val="278477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what the Program Ranking Steward will develop.</a:t>
            </a:r>
          </a:p>
          <a:p>
            <a:r>
              <a:rPr lang="en-US" dirty="0"/>
              <a:t>Not what the planner sees.</a:t>
            </a:r>
          </a:p>
        </p:txBody>
      </p:sp>
      <p:sp>
        <p:nvSpPr>
          <p:cNvPr id="4" name="Slide Number Placeholder 3"/>
          <p:cNvSpPr>
            <a:spLocks noGrp="1"/>
          </p:cNvSpPr>
          <p:nvPr>
            <p:ph type="sldNum" sz="quarter" idx="5"/>
          </p:nvPr>
        </p:nvSpPr>
        <p:spPr/>
        <p:txBody>
          <a:bodyPr/>
          <a:lstStyle/>
          <a:p>
            <a:fld id="{57DC1755-625D-A742-ACDB-726AD4CDF29D}" type="slidenum">
              <a:rPr lang="en-US" smtClean="0"/>
              <a:t>13</a:t>
            </a:fld>
            <a:endParaRPr lang="en-US" dirty="0"/>
          </a:p>
        </p:txBody>
      </p:sp>
    </p:spTree>
    <p:extLst>
      <p:ext uri="{BB962C8B-B14F-4D97-AF65-F5344CB8AC3E}">
        <p14:creationId xmlns:p14="http://schemas.microsoft.com/office/powerpoint/2010/main" val="31772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15</a:t>
            </a:fld>
            <a:endParaRPr lang="en-US"/>
          </a:p>
        </p:txBody>
      </p:sp>
    </p:spTree>
    <p:extLst>
      <p:ext uri="{BB962C8B-B14F-4D97-AF65-F5344CB8AC3E}">
        <p14:creationId xmlns:p14="http://schemas.microsoft.com/office/powerpoint/2010/main" val="416254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16</a:t>
            </a:fld>
            <a:endParaRPr lang="en-US"/>
          </a:p>
        </p:txBody>
      </p:sp>
    </p:spTree>
    <p:extLst>
      <p:ext uri="{BB962C8B-B14F-4D97-AF65-F5344CB8AC3E}">
        <p14:creationId xmlns:p14="http://schemas.microsoft.com/office/powerpoint/2010/main" val="572134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24</a:t>
            </a:fld>
            <a:endParaRPr lang="en-US"/>
          </a:p>
        </p:txBody>
      </p:sp>
    </p:spTree>
    <p:extLst>
      <p:ext uri="{BB962C8B-B14F-4D97-AF65-F5344CB8AC3E}">
        <p14:creationId xmlns:p14="http://schemas.microsoft.com/office/powerpoint/2010/main" val="1181768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26</a:t>
            </a:fld>
            <a:endParaRPr lang="en-US"/>
          </a:p>
        </p:txBody>
      </p:sp>
    </p:spTree>
    <p:extLst>
      <p:ext uri="{BB962C8B-B14F-4D97-AF65-F5344CB8AC3E}">
        <p14:creationId xmlns:p14="http://schemas.microsoft.com/office/powerpoint/2010/main" val="19490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a:t>
            </a:fld>
            <a:endParaRPr lang="en-US" dirty="0"/>
          </a:p>
        </p:txBody>
      </p:sp>
    </p:spTree>
    <p:extLst>
      <p:ext uri="{BB962C8B-B14F-4D97-AF65-F5344CB8AC3E}">
        <p14:creationId xmlns:p14="http://schemas.microsoft.com/office/powerpoint/2010/main" val="426911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10 weeks the Business (NRCS) and the Developers (ASRC) meet in Ft Collins for a PI Planning Meeting for mission and vision planning and to develop objectives and feature for the upcoming PI.  Additionally the workload is assigned to a specific 2-week iteration in the form of user stories to be developed. During each two week iteration the developers share their progress with the business (NRCS) and priorities are evaluated with necessary changes incorporated.</a:t>
            </a:r>
          </a:p>
        </p:txBody>
      </p:sp>
      <p:sp>
        <p:nvSpPr>
          <p:cNvPr id="4" name="Slide Number Placeholder 3"/>
          <p:cNvSpPr>
            <a:spLocks noGrp="1"/>
          </p:cNvSpPr>
          <p:nvPr>
            <p:ph type="sldNum" sz="quarter" idx="5"/>
          </p:nvPr>
        </p:nvSpPr>
        <p:spPr/>
        <p:txBody>
          <a:bodyPr/>
          <a:lstStyle/>
          <a:p>
            <a:fld id="{57DC1755-625D-A742-ACDB-726AD4CDF29D}" type="slidenum">
              <a:rPr lang="en-US" smtClean="0"/>
              <a:t>3</a:t>
            </a:fld>
            <a:endParaRPr lang="en-US" dirty="0"/>
          </a:p>
        </p:txBody>
      </p:sp>
    </p:spTree>
    <p:extLst>
      <p:ext uri="{BB962C8B-B14F-4D97-AF65-F5344CB8AC3E}">
        <p14:creationId xmlns:p14="http://schemas.microsoft.com/office/powerpoint/2010/main" val="107088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workflow follows the 9-step planning process and continues to support in-field focused and customer specific resource inventory and assessment.</a:t>
            </a:r>
          </a:p>
        </p:txBody>
      </p:sp>
      <p:sp>
        <p:nvSpPr>
          <p:cNvPr id="4" name="Slide Number Placeholder 3"/>
          <p:cNvSpPr>
            <a:spLocks noGrp="1"/>
          </p:cNvSpPr>
          <p:nvPr>
            <p:ph type="sldNum" sz="quarter" idx="5"/>
          </p:nvPr>
        </p:nvSpPr>
        <p:spPr/>
        <p:txBody>
          <a:bodyPr/>
          <a:lstStyle/>
          <a:p>
            <a:fld id="{57DC1755-625D-A742-ACDB-726AD4CDF29D}" type="slidenum">
              <a:rPr lang="en-US" smtClean="0"/>
              <a:t>4</a:t>
            </a:fld>
            <a:endParaRPr lang="en-US" dirty="0"/>
          </a:p>
        </p:txBody>
      </p:sp>
    </p:spTree>
    <p:extLst>
      <p:ext uri="{BB962C8B-B14F-4D97-AF65-F5344CB8AC3E}">
        <p14:creationId xmlns:p14="http://schemas.microsoft.com/office/powerpoint/2010/main" val="179644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of CART will be done by national and state stewards.</a:t>
            </a:r>
          </a:p>
          <a:p>
            <a:endParaRPr lang="en-US" dirty="0"/>
          </a:p>
          <a:p>
            <a:r>
              <a:rPr lang="en-US" dirty="0"/>
              <a:t>Assessment configuration - completed by national data stewards.</a:t>
            </a:r>
          </a:p>
          <a:p>
            <a:r>
              <a:rPr lang="en-US" dirty="0"/>
              <a:t>Ranking configuration – completed by national and state data steward.</a:t>
            </a:r>
          </a:p>
        </p:txBody>
      </p:sp>
      <p:sp>
        <p:nvSpPr>
          <p:cNvPr id="4" name="Slide Number Placeholder 3"/>
          <p:cNvSpPr>
            <a:spLocks noGrp="1"/>
          </p:cNvSpPr>
          <p:nvPr>
            <p:ph type="sldNum" sz="quarter" idx="5"/>
          </p:nvPr>
        </p:nvSpPr>
        <p:spPr/>
        <p:txBody>
          <a:bodyPr/>
          <a:lstStyle/>
          <a:p>
            <a:fld id="{57DC1755-625D-A742-ACDB-726AD4CDF29D}" type="slidenum">
              <a:rPr lang="en-US" smtClean="0"/>
              <a:t>5</a:t>
            </a:fld>
            <a:endParaRPr lang="en-US" dirty="0"/>
          </a:p>
        </p:txBody>
      </p:sp>
    </p:spTree>
    <p:extLst>
      <p:ext uri="{BB962C8B-B14F-4D97-AF65-F5344CB8AC3E}">
        <p14:creationId xmlns:p14="http://schemas.microsoft.com/office/powerpoint/2010/main" val="297405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Assessment starts with a Conservation Desktop Practice Schedule.</a:t>
            </a:r>
          </a:p>
          <a:p>
            <a:r>
              <a:rPr lang="en-US" dirty="0"/>
              <a:t>Existing PLUs and existing practices are used in the assessment process.</a:t>
            </a:r>
          </a:p>
          <a:p>
            <a:r>
              <a:rPr lang="en-US" dirty="0"/>
              <a:t>New practices can be added in CART.</a:t>
            </a:r>
          </a:p>
        </p:txBody>
      </p:sp>
      <p:sp>
        <p:nvSpPr>
          <p:cNvPr id="4" name="Slide Number Placeholder 3"/>
          <p:cNvSpPr>
            <a:spLocks noGrp="1"/>
          </p:cNvSpPr>
          <p:nvPr>
            <p:ph type="sldNum" sz="quarter" idx="5"/>
          </p:nvPr>
        </p:nvSpPr>
        <p:spPr/>
        <p:txBody>
          <a:bodyPr/>
          <a:lstStyle/>
          <a:p>
            <a:fld id="{57DC1755-625D-A742-ACDB-726AD4CDF29D}" type="slidenum">
              <a:rPr lang="en-US" smtClean="0"/>
              <a:t>6</a:t>
            </a:fld>
            <a:endParaRPr lang="en-US" dirty="0"/>
          </a:p>
        </p:txBody>
      </p:sp>
    </p:spTree>
    <p:extLst>
      <p:ext uri="{BB962C8B-B14F-4D97-AF65-F5344CB8AC3E}">
        <p14:creationId xmlns:p14="http://schemas.microsoft.com/office/powerpoint/2010/main" val="203659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seed the Tracts and land units that originated in CD.  The assessment Tracts listed in the lower left can be expanded to see individual land units for a more detailed view and for flexibility to assess the land units individually or as a group of land units within or between Tracts.</a:t>
            </a:r>
          </a:p>
          <a:p>
            <a:endParaRPr lang="en-US" dirty="0"/>
          </a:p>
          <a:p>
            <a:r>
              <a:rPr lang="en-US" dirty="0"/>
              <a:t>Text and geospatial questions are grouped in surveys as seen to the right of the Tracts and Land Units.  Surveys of questions can be opened and answered with the status changing from Not Started to In Progress to Completed as the planner completes the assessment.</a:t>
            </a:r>
          </a:p>
        </p:txBody>
      </p:sp>
      <p:sp>
        <p:nvSpPr>
          <p:cNvPr id="4" name="Slide Number Placeholder 3"/>
          <p:cNvSpPr>
            <a:spLocks noGrp="1"/>
          </p:cNvSpPr>
          <p:nvPr>
            <p:ph type="sldNum" sz="quarter" idx="5"/>
          </p:nvPr>
        </p:nvSpPr>
        <p:spPr/>
        <p:txBody>
          <a:bodyPr/>
          <a:lstStyle/>
          <a:p>
            <a:fld id="{57DC1755-625D-A742-ACDB-726AD4CDF29D}" type="slidenum">
              <a:rPr lang="en-US" smtClean="0"/>
              <a:t>7</a:t>
            </a:fld>
            <a:endParaRPr lang="en-US" dirty="0"/>
          </a:p>
        </p:txBody>
      </p:sp>
    </p:spTree>
    <p:extLst>
      <p:ext uri="{BB962C8B-B14F-4D97-AF65-F5344CB8AC3E}">
        <p14:creationId xmlns:p14="http://schemas.microsoft.com/office/powerpoint/2010/main" val="102065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startAt="2"/>
              <a:tabLst/>
              <a:defRPr/>
            </a:pPr>
            <a:r>
              <a:rPr lang="en-US" dirty="0"/>
              <a:t>Determine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provides planning criteria to address the resource concerns and information about ecological site protection.  Planner will identify Clients objectives for resource concerns which are evaluated and measured.</a:t>
            </a:r>
          </a:p>
        </p:txBody>
      </p:sp>
      <p:sp>
        <p:nvSpPr>
          <p:cNvPr id="4" name="Slide Number Placeholder 3"/>
          <p:cNvSpPr>
            <a:spLocks noGrp="1"/>
          </p:cNvSpPr>
          <p:nvPr>
            <p:ph type="sldNum" sz="quarter" idx="5"/>
          </p:nvPr>
        </p:nvSpPr>
        <p:spPr/>
        <p:txBody>
          <a:bodyPr/>
          <a:lstStyle/>
          <a:p>
            <a:fld id="{D0CB9764-647B-4A0B-9CA5-C3B229C1C939}" type="slidenum">
              <a:rPr lang="en-US" smtClean="0"/>
              <a:t>8</a:t>
            </a:fld>
            <a:endParaRPr lang="en-US" dirty="0"/>
          </a:p>
        </p:txBody>
      </p:sp>
    </p:spTree>
    <p:extLst>
      <p:ext uri="{BB962C8B-B14F-4D97-AF65-F5344CB8AC3E}">
        <p14:creationId xmlns:p14="http://schemas.microsoft.com/office/powerpoint/2010/main" val="411318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Inventory Resources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uses a resource inventory which incorporates geospatial data, existing practices, field visit, and client input.</a:t>
            </a:r>
          </a:p>
        </p:txBody>
      </p:sp>
      <p:sp>
        <p:nvSpPr>
          <p:cNvPr id="4" name="Slide Number Placeholder 3"/>
          <p:cNvSpPr>
            <a:spLocks noGrp="1"/>
          </p:cNvSpPr>
          <p:nvPr>
            <p:ph type="sldNum" sz="quarter" idx="5"/>
          </p:nvPr>
        </p:nvSpPr>
        <p:spPr/>
        <p:txBody>
          <a:bodyPr/>
          <a:lstStyle/>
          <a:p>
            <a:fld id="{57DC1755-625D-A742-ACDB-726AD4CDF29D}" type="slidenum">
              <a:rPr lang="en-US" smtClean="0"/>
              <a:t>9</a:t>
            </a:fld>
            <a:endParaRPr lang="en-US" dirty="0"/>
          </a:p>
        </p:txBody>
      </p:sp>
    </p:spTree>
    <p:extLst>
      <p:ext uri="{BB962C8B-B14F-4D97-AF65-F5344CB8AC3E}">
        <p14:creationId xmlns:p14="http://schemas.microsoft.com/office/powerpoint/2010/main" val="3417787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219272A-714B-4394-91B3-C883D28F4F8C}" type="slidenum">
              <a:rPr lang="en-US" smtClean="0"/>
              <a:t>‹#›</a:t>
            </a:fld>
            <a:endParaRPr lang="en-US" dirty="0"/>
          </a:p>
        </p:txBody>
      </p:sp>
    </p:spTree>
    <p:extLst>
      <p:ext uri="{BB962C8B-B14F-4D97-AF65-F5344CB8AC3E}">
        <p14:creationId xmlns:p14="http://schemas.microsoft.com/office/powerpoint/2010/main" val="200949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5/28/2019</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3964213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5817" y="1592751"/>
            <a:ext cx="4894769" cy="3585305"/>
          </a:xfrm>
        </p:spPr>
        <p:txBody>
          <a:bodyPr>
            <a:normAutofit/>
          </a:bodyPr>
          <a:lstStyle/>
          <a:p>
            <a:r>
              <a:rPr lang="en-US" sz="3600" dirty="0">
                <a:latin typeface="+mn-lt"/>
              </a:rPr>
              <a:t>Conservation Assessment</a:t>
            </a:r>
            <a:br>
              <a:rPr lang="en-US" sz="3600" dirty="0">
                <a:latin typeface="+mn-lt"/>
              </a:rPr>
            </a:br>
            <a:r>
              <a:rPr lang="en-US" sz="3600" dirty="0">
                <a:latin typeface="+mn-lt"/>
              </a:rPr>
              <a:t>Ranking</a:t>
            </a:r>
            <a:br>
              <a:rPr lang="en-US" sz="3600" dirty="0">
                <a:latin typeface="+mn-lt"/>
              </a:rPr>
            </a:br>
            <a:r>
              <a:rPr lang="en-US" sz="3600" dirty="0">
                <a:latin typeface="+mn-lt"/>
              </a:rPr>
              <a:t>Tool</a:t>
            </a:r>
            <a:br>
              <a:rPr lang="en-US" dirty="0">
                <a:latin typeface="+mn-lt"/>
              </a:rPr>
            </a:br>
            <a:br>
              <a:rPr lang="en-US" dirty="0">
                <a:latin typeface="+mn-lt"/>
              </a:rPr>
            </a:br>
            <a:r>
              <a:rPr lang="en-US" dirty="0">
                <a:solidFill>
                  <a:schemeClr val="bg1">
                    <a:lumMod val="75000"/>
                  </a:schemeClr>
                </a:solidFill>
                <a:latin typeface="+mn-lt"/>
              </a:rPr>
              <a:t>Soils</a:t>
            </a:r>
            <a:endParaRPr lang="en-US" dirty="0">
              <a:solidFill>
                <a:schemeClr val="bg1">
                  <a:lumMod val="75000"/>
                </a:schemeClr>
              </a:solidFill>
            </a:endParaRPr>
          </a:p>
        </p:txBody>
      </p:sp>
      <p:sp>
        <p:nvSpPr>
          <p:cNvPr id="3" name="Subtitle 2"/>
          <p:cNvSpPr>
            <a:spLocks noGrp="1"/>
          </p:cNvSpPr>
          <p:nvPr>
            <p:ph type="subTitle" idx="1"/>
          </p:nvPr>
        </p:nvSpPr>
        <p:spPr>
          <a:xfrm>
            <a:off x="325817" y="5882907"/>
            <a:ext cx="5612523" cy="677914"/>
          </a:xfrm>
        </p:spPr>
        <p:txBody>
          <a:bodyPr>
            <a:normAutofit/>
          </a:bodyPr>
          <a:lstStyle/>
          <a:p>
            <a:endParaRPr lang="en-US" dirty="0"/>
          </a:p>
        </p:txBody>
      </p:sp>
      <p:sp>
        <p:nvSpPr>
          <p:cNvPr id="5" name="Subtitle 2">
            <a:extLst>
              <a:ext uri="{FF2B5EF4-FFF2-40B4-BE49-F238E27FC236}">
                <a16:creationId xmlns:a16="http://schemas.microsoft.com/office/drawing/2014/main" id="{2EDA87D3-9A87-48E9-B6DC-6B3992A6C4A8}"/>
              </a:ext>
            </a:extLst>
          </p:cNvPr>
          <p:cNvSpPr txBox="1">
            <a:spLocks/>
          </p:cNvSpPr>
          <p:nvPr/>
        </p:nvSpPr>
        <p:spPr>
          <a:xfrm>
            <a:off x="7135914" y="343784"/>
            <a:ext cx="1740195" cy="42175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500" b="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a:t>May 2, 2019</a:t>
            </a:r>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fontScale="90000"/>
          </a:bodyPr>
          <a:lstStyle/>
          <a:p>
            <a:r>
              <a:rPr lang="en-US" dirty="0"/>
              <a:t>CART Assessment – Existing Practices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r>
              <a:rPr lang="en-US" dirty="0"/>
              <a:t>12</a:t>
            </a:r>
          </a:p>
        </p:txBody>
      </p:sp>
      <p:pic>
        <p:nvPicPr>
          <p:cNvPr id="3" name="Picture 2">
            <a:extLst>
              <a:ext uri="{FF2B5EF4-FFF2-40B4-BE49-F238E27FC236}">
                <a16:creationId xmlns:a16="http://schemas.microsoft.com/office/drawing/2014/main" id="{6816794C-74A0-41F3-A067-31BD7775BF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38" y="1510323"/>
            <a:ext cx="9131062" cy="4042410"/>
          </a:xfrm>
          <a:prstGeom prst="rect">
            <a:avLst/>
          </a:prstGeom>
        </p:spPr>
      </p:pic>
      <p:sp>
        <p:nvSpPr>
          <p:cNvPr id="5" name="TextBox 4">
            <a:extLst>
              <a:ext uri="{FF2B5EF4-FFF2-40B4-BE49-F238E27FC236}">
                <a16:creationId xmlns:a16="http://schemas.microsoft.com/office/drawing/2014/main" id="{FF025D01-C23B-4081-9551-FC0C027A6381}"/>
              </a:ext>
            </a:extLst>
          </p:cNvPr>
          <p:cNvSpPr txBox="1"/>
          <p:nvPr/>
        </p:nvSpPr>
        <p:spPr>
          <a:xfrm>
            <a:off x="1644616" y="6168789"/>
            <a:ext cx="5463996" cy="369332"/>
          </a:xfrm>
          <a:prstGeom prst="rect">
            <a:avLst/>
          </a:prstGeom>
          <a:noFill/>
        </p:spPr>
        <p:txBody>
          <a:bodyPr wrap="none" rtlCol="0">
            <a:spAutoFit/>
          </a:bodyPr>
          <a:lstStyle/>
          <a:p>
            <a:r>
              <a:rPr lang="en-US" dirty="0"/>
              <a:t>* Practices can be turned off if no longer functioning</a:t>
            </a:r>
          </a:p>
        </p:txBody>
      </p:sp>
    </p:spTree>
    <p:extLst>
      <p:ext uri="{BB962C8B-B14F-4D97-AF65-F5344CB8AC3E}">
        <p14:creationId xmlns:p14="http://schemas.microsoft.com/office/powerpoint/2010/main" val="215575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A979B-0038-43D0-B4C0-9E6D1085B9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5727" y="1510323"/>
            <a:ext cx="6831169" cy="5347677"/>
          </a:xfrm>
          <a:prstGeom prst="rect">
            <a:avLst/>
          </a:prstGeom>
        </p:spPr>
      </p:pic>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CART Assessment</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11</a:t>
            </a:fld>
            <a:endParaRPr lang="en-US" dirty="0"/>
          </a:p>
        </p:txBody>
      </p:sp>
      <p:sp>
        <p:nvSpPr>
          <p:cNvPr id="10" name="TextBox 9">
            <a:extLst>
              <a:ext uri="{FF2B5EF4-FFF2-40B4-BE49-F238E27FC236}">
                <a16:creationId xmlns:a16="http://schemas.microsoft.com/office/drawing/2014/main" id="{036730E4-BAD4-4E84-A854-354C2B9E619A}"/>
              </a:ext>
            </a:extLst>
          </p:cNvPr>
          <p:cNvSpPr txBox="1"/>
          <p:nvPr/>
        </p:nvSpPr>
        <p:spPr>
          <a:xfrm>
            <a:off x="885915" y="1734993"/>
            <a:ext cx="1073536" cy="307777"/>
          </a:xfrm>
          <a:prstGeom prst="rect">
            <a:avLst/>
          </a:prstGeom>
          <a:noFill/>
        </p:spPr>
        <p:txBody>
          <a:bodyPr wrap="square" rtlCol="0">
            <a:spAutoFit/>
          </a:bodyPr>
          <a:lstStyle/>
          <a:p>
            <a:r>
              <a:rPr lang="en-US" sz="1400" dirty="0"/>
              <a:t>Threshold</a:t>
            </a:r>
          </a:p>
        </p:txBody>
      </p:sp>
      <p:sp>
        <p:nvSpPr>
          <p:cNvPr id="11" name="TextBox 10">
            <a:extLst>
              <a:ext uri="{FF2B5EF4-FFF2-40B4-BE49-F238E27FC236}">
                <a16:creationId xmlns:a16="http://schemas.microsoft.com/office/drawing/2014/main" id="{110FC7A3-F915-4E01-8303-5A27314D110D}"/>
              </a:ext>
            </a:extLst>
          </p:cNvPr>
          <p:cNvSpPr txBox="1"/>
          <p:nvPr/>
        </p:nvSpPr>
        <p:spPr>
          <a:xfrm>
            <a:off x="885915" y="3677919"/>
            <a:ext cx="1001993" cy="523220"/>
          </a:xfrm>
          <a:prstGeom prst="rect">
            <a:avLst/>
          </a:prstGeom>
          <a:noFill/>
        </p:spPr>
        <p:txBody>
          <a:bodyPr wrap="square" rtlCol="0">
            <a:spAutoFit/>
          </a:bodyPr>
          <a:lstStyle/>
          <a:p>
            <a:r>
              <a:rPr lang="en-US" sz="1400" dirty="0"/>
              <a:t>Planned Practices</a:t>
            </a:r>
          </a:p>
        </p:txBody>
      </p:sp>
      <p:cxnSp>
        <p:nvCxnSpPr>
          <p:cNvPr id="12" name="Straight Connector 11">
            <a:extLst>
              <a:ext uri="{FF2B5EF4-FFF2-40B4-BE49-F238E27FC236}">
                <a16:creationId xmlns:a16="http://schemas.microsoft.com/office/drawing/2014/main" id="{4D497B75-972A-474C-91CF-FE06FE184F00}"/>
              </a:ext>
            </a:extLst>
          </p:cNvPr>
          <p:cNvCxnSpPr>
            <a:cxnSpLocks/>
          </p:cNvCxnSpPr>
          <p:nvPr/>
        </p:nvCxnSpPr>
        <p:spPr>
          <a:xfrm flipV="1">
            <a:off x="7137936" y="2092271"/>
            <a:ext cx="0" cy="4035303"/>
          </a:xfrm>
          <a:prstGeom prst="line">
            <a:avLst/>
          </a:prstGeom>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734AABCF-5208-4468-B239-EFFF3E18EDE3}"/>
              </a:ext>
            </a:extLst>
          </p:cNvPr>
          <p:cNvSpPr txBox="1"/>
          <p:nvPr/>
        </p:nvSpPr>
        <p:spPr>
          <a:xfrm>
            <a:off x="885915" y="2363653"/>
            <a:ext cx="1140256" cy="523220"/>
          </a:xfrm>
          <a:prstGeom prst="rect">
            <a:avLst/>
          </a:prstGeom>
          <a:noFill/>
        </p:spPr>
        <p:txBody>
          <a:bodyPr wrap="square" rtlCol="0">
            <a:spAutoFit/>
          </a:bodyPr>
          <a:lstStyle/>
          <a:p>
            <a:r>
              <a:rPr lang="en-US" sz="1400" dirty="0"/>
              <a:t>Existing Conditions</a:t>
            </a:r>
          </a:p>
        </p:txBody>
      </p:sp>
      <p:cxnSp>
        <p:nvCxnSpPr>
          <p:cNvPr id="14" name="Straight Arrow Connector 13">
            <a:extLst>
              <a:ext uri="{FF2B5EF4-FFF2-40B4-BE49-F238E27FC236}">
                <a16:creationId xmlns:a16="http://schemas.microsoft.com/office/drawing/2014/main" id="{0013D154-F260-4B05-933E-A8E3D788CDF5}"/>
              </a:ext>
            </a:extLst>
          </p:cNvPr>
          <p:cNvCxnSpPr>
            <a:cxnSpLocks/>
          </p:cNvCxnSpPr>
          <p:nvPr/>
        </p:nvCxnSpPr>
        <p:spPr>
          <a:xfrm>
            <a:off x="2006063" y="1867497"/>
            <a:ext cx="5131873" cy="2703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99BC876-68FC-45CD-B03B-406215C8C09C}"/>
              </a:ext>
            </a:extLst>
          </p:cNvPr>
          <p:cNvCxnSpPr>
            <a:cxnSpLocks/>
          </p:cNvCxnSpPr>
          <p:nvPr/>
        </p:nvCxnSpPr>
        <p:spPr>
          <a:xfrm>
            <a:off x="2026171" y="3997741"/>
            <a:ext cx="3307435" cy="6238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E094B51-F56B-420E-ABE7-6C48F24667C1}"/>
              </a:ext>
            </a:extLst>
          </p:cNvPr>
          <p:cNvCxnSpPr>
            <a:cxnSpLocks/>
          </p:cNvCxnSpPr>
          <p:nvPr/>
        </p:nvCxnSpPr>
        <p:spPr>
          <a:xfrm>
            <a:off x="2026171" y="3248884"/>
            <a:ext cx="3533108" cy="6736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343EF6E-F5F4-46B0-A85C-766B8C6488FF}"/>
              </a:ext>
            </a:extLst>
          </p:cNvPr>
          <p:cNvCxnSpPr>
            <a:cxnSpLocks/>
          </p:cNvCxnSpPr>
          <p:nvPr/>
        </p:nvCxnSpPr>
        <p:spPr>
          <a:xfrm>
            <a:off x="2006063" y="2585686"/>
            <a:ext cx="2565936" cy="190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9E406FA-C63A-4C0D-9D9A-21D00219A3F9}"/>
              </a:ext>
            </a:extLst>
          </p:cNvPr>
          <p:cNvSpPr txBox="1"/>
          <p:nvPr/>
        </p:nvSpPr>
        <p:spPr>
          <a:xfrm>
            <a:off x="885914" y="2987274"/>
            <a:ext cx="1001993" cy="523220"/>
          </a:xfrm>
          <a:prstGeom prst="rect">
            <a:avLst/>
          </a:prstGeom>
          <a:noFill/>
        </p:spPr>
        <p:txBody>
          <a:bodyPr wrap="square" rtlCol="0">
            <a:spAutoFit/>
          </a:bodyPr>
          <a:lstStyle/>
          <a:p>
            <a:r>
              <a:rPr lang="en-US" sz="1400" dirty="0"/>
              <a:t>Existing Practices</a:t>
            </a:r>
          </a:p>
        </p:txBody>
      </p:sp>
    </p:spTree>
    <p:extLst>
      <p:ext uri="{BB962C8B-B14F-4D97-AF65-F5344CB8AC3E}">
        <p14:creationId xmlns:p14="http://schemas.microsoft.com/office/powerpoint/2010/main" val="279166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CD – Record of Decision</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12</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463061" y="1600200"/>
            <a:ext cx="4724400" cy="388620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D942D8C6-79DA-477F-9E37-2F6CC6C04AB4}"/>
              </a:ext>
            </a:extLst>
          </p:cNvPr>
          <p:cNvPicPr>
            <a:picLocks noChangeAspect="1"/>
          </p:cNvPicPr>
          <p:nvPr/>
        </p:nvPicPr>
        <p:blipFill>
          <a:blip r:embed="rId3"/>
          <a:stretch>
            <a:fillRect/>
          </a:stretch>
        </p:blipFill>
        <p:spPr>
          <a:xfrm>
            <a:off x="1910545" y="1750885"/>
            <a:ext cx="5322909" cy="5107115"/>
          </a:xfrm>
          <a:prstGeom prst="rect">
            <a:avLst/>
          </a:prstGeom>
        </p:spPr>
      </p:pic>
    </p:spTree>
    <p:extLst>
      <p:ext uri="{BB962C8B-B14F-4D97-AF65-F5344CB8AC3E}">
        <p14:creationId xmlns:p14="http://schemas.microsoft.com/office/powerpoint/2010/main" val="8615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11B-ED30-43F5-A71C-4F2DA3226A51}"/>
              </a:ext>
            </a:extLst>
          </p:cNvPr>
          <p:cNvSpPr>
            <a:spLocks noGrp="1"/>
          </p:cNvSpPr>
          <p:nvPr>
            <p:ph type="title"/>
          </p:nvPr>
        </p:nvSpPr>
        <p:spPr/>
        <p:txBody>
          <a:bodyPr/>
          <a:lstStyle/>
          <a:p>
            <a:r>
              <a:rPr lang="en-US" dirty="0"/>
              <a:t>CART - Ranking</a:t>
            </a:r>
          </a:p>
        </p:txBody>
      </p:sp>
      <p:pic>
        <p:nvPicPr>
          <p:cNvPr id="4" name="Picture 3">
            <a:extLst>
              <a:ext uri="{FF2B5EF4-FFF2-40B4-BE49-F238E27FC236}">
                <a16:creationId xmlns:a16="http://schemas.microsoft.com/office/drawing/2014/main" id="{A9780BEC-619C-421B-AF39-49C42B1F4B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73156"/>
            <a:ext cx="9141902" cy="4601964"/>
          </a:xfrm>
          <a:prstGeom prst="rect">
            <a:avLst/>
          </a:prstGeom>
        </p:spPr>
      </p:pic>
    </p:spTree>
    <p:extLst>
      <p:ext uri="{BB962C8B-B14F-4D97-AF65-F5344CB8AC3E}">
        <p14:creationId xmlns:p14="http://schemas.microsoft.com/office/powerpoint/2010/main" val="105015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3B5C-C89E-42C8-B65E-6AC76968718B}"/>
              </a:ext>
            </a:extLst>
          </p:cNvPr>
          <p:cNvSpPr>
            <a:spLocks noGrp="1"/>
          </p:cNvSpPr>
          <p:nvPr>
            <p:ph type="title"/>
          </p:nvPr>
        </p:nvSpPr>
        <p:spPr/>
        <p:txBody>
          <a:bodyPr/>
          <a:lstStyle/>
          <a:p>
            <a:r>
              <a:rPr lang="en-US" dirty="0"/>
              <a:t>USDA Geospatial Services</a:t>
            </a:r>
          </a:p>
        </p:txBody>
      </p:sp>
      <p:sp>
        <p:nvSpPr>
          <p:cNvPr id="3" name="Content Placeholder 2">
            <a:extLst>
              <a:ext uri="{FF2B5EF4-FFF2-40B4-BE49-F238E27FC236}">
                <a16:creationId xmlns:a16="http://schemas.microsoft.com/office/drawing/2014/main" id="{1895E9D9-3783-41AA-BF03-21DD7DAC7FDF}"/>
              </a:ext>
            </a:extLst>
          </p:cNvPr>
          <p:cNvSpPr>
            <a:spLocks noGrp="1"/>
          </p:cNvSpPr>
          <p:nvPr>
            <p:ph idx="1"/>
          </p:nvPr>
        </p:nvSpPr>
        <p:spPr>
          <a:xfrm>
            <a:off x="261814" y="1586552"/>
            <a:ext cx="8363571" cy="4525963"/>
          </a:xfrm>
        </p:spPr>
        <p:txBody>
          <a:bodyPr>
            <a:normAutofit/>
          </a:bodyPr>
          <a:lstStyle/>
          <a:p>
            <a:pPr marL="342900" indent="-342900">
              <a:buFont typeface="Arial" panose="020B0604020202020204" pitchFamily="34" charset="0"/>
              <a:buChar char="•"/>
            </a:pPr>
            <a:r>
              <a:rPr lang="en-US" dirty="0"/>
              <a:t>Soil Data Access</a:t>
            </a:r>
          </a:p>
          <a:p>
            <a:pPr marL="1085850" lvl="1" indent="-342900">
              <a:buFont typeface="Arial" panose="020B0604020202020204" pitchFamily="34" charset="0"/>
              <a:buChar char="•"/>
            </a:pPr>
            <a:r>
              <a:rPr lang="en-US" sz="2000" dirty="0"/>
              <a:t>CART specific services developed by NRCS NSSC</a:t>
            </a:r>
          </a:p>
          <a:p>
            <a:pPr marL="342900" indent="-342900">
              <a:buFont typeface="Arial" panose="020B0604020202020204" pitchFamily="34" charset="0"/>
              <a:buChar char="•"/>
            </a:pPr>
            <a:r>
              <a:rPr lang="en-US" dirty="0"/>
              <a:t>Conservation Resource</a:t>
            </a:r>
          </a:p>
          <a:p>
            <a:pPr marL="1085850" lvl="1" indent="-342900">
              <a:buFont typeface="Arial" panose="020B0604020202020204" pitchFamily="34" charset="0"/>
              <a:buChar char="•"/>
            </a:pPr>
            <a:r>
              <a:rPr lang="en-US" sz="2000" dirty="0"/>
              <a:t>Geospatial assets using NRCS soils data for use within CART and the Resource Stewardship Evaluation Tool (RSET)</a:t>
            </a:r>
          </a:p>
          <a:p>
            <a:pPr marL="342900" indent="-342900">
              <a:buFont typeface="Arial" panose="020B0604020202020204" pitchFamily="34" charset="0"/>
              <a:buChar char="•"/>
            </a:pPr>
            <a:r>
              <a:rPr lang="en-US" dirty="0"/>
              <a:t>Geodata</a:t>
            </a:r>
          </a:p>
          <a:p>
            <a:pPr marL="1085850" lvl="1" indent="-342900">
              <a:buFont typeface="Arial" panose="020B0604020202020204" pitchFamily="34" charset="0"/>
              <a:buChar char="•"/>
            </a:pPr>
            <a:r>
              <a:rPr lang="en-US" sz="2000" dirty="0"/>
              <a:t>NGCE curated national datasets</a:t>
            </a:r>
          </a:p>
          <a:p>
            <a:pPr marL="1085850" lvl="1" indent="-342900">
              <a:buFont typeface="Arial" panose="020B0604020202020204" pitchFamily="34" charset="0"/>
              <a:buChar char="•"/>
            </a:pPr>
            <a:r>
              <a:rPr lang="en-US" sz="2000" dirty="0"/>
              <a:t>CART Resource Data Team providing work request for national data to NGCE</a:t>
            </a:r>
            <a:endParaRPr lang="en-US" dirty="0"/>
          </a:p>
          <a:p>
            <a:pPr marL="342900" indent="-342900">
              <a:buFont typeface="Arial" panose="020B0604020202020204" pitchFamily="34" charset="0"/>
              <a:buChar char="•"/>
            </a:pPr>
            <a:r>
              <a:rPr lang="en-US" dirty="0"/>
              <a:t>GeoPortal</a:t>
            </a:r>
          </a:p>
          <a:p>
            <a:pPr marL="1085850" lvl="1" indent="-342900">
              <a:buFont typeface="Arial" panose="020B0604020202020204" pitchFamily="34" charset="0"/>
              <a:buChar char="•"/>
            </a:pPr>
            <a:r>
              <a:rPr lang="en-US" sz="2000" dirty="0"/>
              <a:t>Published and maintained by State Geospatial Data Steward</a:t>
            </a:r>
          </a:p>
        </p:txBody>
      </p:sp>
    </p:spTree>
    <p:extLst>
      <p:ext uri="{BB962C8B-B14F-4D97-AF65-F5344CB8AC3E}">
        <p14:creationId xmlns:p14="http://schemas.microsoft.com/office/powerpoint/2010/main" val="13818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B58-F7DA-4BD0-91A4-526806E017A3}"/>
              </a:ext>
            </a:extLst>
          </p:cNvPr>
          <p:cNvSpPr>
            <a:spLocks noGrp="1"/>
          </p:cNvSpPr>
          <p:nvPr>
            <p:ph type="title"/>
          </p:nvPr>
        </p:nvSpPr>
        <p:spPr/>
        <p:txBody>
          <a:bodyPr/>
          <a:lstStyle/>
          <a:p>
            <a:r>
              <a:rPr lang="en-US" dirty="0"/>
              <a:t>How is Geospatial Data Used in CART</a:t>
            </a:r>
          </a:p>
        </p:txBody>
      </p:sp>
      <p:sp>
        <p:nvSpPr>
          <p:cNvPr id="3" name="Text Placeholder 2">
            <a:extLst>
              <a:ext uri="{FF2B5EF4-FFF2-40B4-BE49-F238E27FC236}">
                <a16:creationId xmlns:a16="http://schemas.microsoft.com/office/drawing/2014/main" id="{5D1AF53E-ACEC-4B8F-B108-977B84432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298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Threshold</a:t>
            </a:r>
          </a:p>
        </p:txBody>
      </p:sp>
      <p:sp>
        <p:nvSpPr>
          <p:cNvPr id="3" name="Content Placeholder 2">
            <a:extLst>
              <a:ext uri="{FF2B5EF4-FFF2-40B4-BE49-F238E27FC236}">
                <a16:creationId xmlns:a16="http://schemas.microsoft.com/office/drawing/2014/main" id="{03AC937F-747D-4351-BA27-794702918D8F}"/>
              </a:ext>
            </a:extLst>
          </p:cNvPr>
          <p:cNvSpPr>
            <a:spLocks noGrp="1"/>
          </p:cNvSpPr>
          <p:nvPr>
            <p:ph idx="1"/>
          </p:nvPr>
        </p:nvSpPr>
        <p:spPr>
          <a:xfrm>
            <a:off x="261815" y="1446885"/>
            <a:ext cx="7565114" cy="908108"/>
          </a:xfrm>
        </p:spPr>
        <p:txBody>
          <a:bodyPr>
            <a:normAutofit/>
          </a:bodyPr>
          <a:lstStyle/>
          <a:p>
            <a:r>
              <a:rPr lang="en-US" sz="2000" dirty="0"/>
              <a:t>Measure of Intrinsic Site Vulnerability and amount of conservation effort to reach a “sustainable” level</a:t>
            </a:r>
          </a:p>
        </p:txBody>
      </p:sp>
      <p:pic>
        <p:nvPicPr>
          <p:cNvPr id="6" name="Picture 5">
            <a:extLst>
              <a:ext uri="{FF2B5EF4-FFF2-40B4-BE49-F238E27FC236}">
                <a16:creationId xmlns:a16="http://schemas.microsoft.com/office/drawing/2014/main" id="{51A250B6-7305-4F36-8F44-F89741C76CB9}"/>
              </a:ext>
            </a:extLst>
          </p:cNvPr>
          <p:cNvPicPr>
            <a:picLocks noChangeAspect="1"/>
          </p:cNvPicPr>
          <p:nvPr/>
        </p:nvPicPr>
        <p:blipFill>
          <a:blip r:embed="rId3"/>
          <a:stretch>
            <a:fillRect/>
          </a:stretch>
        </p:blipFill>
        <p:spPr>
          <a:xfrm>
            <a:off x="731520" y="3504500"/>
            <a:ext cx="7736301" cy="1828799"/>
          </a:xfrm>
          <a:prstGeom prst="rect">
            <a:avLst/>
          </a:prstGeom>
        </p:spPr>
      </p:pic>
      <p:sp>
        <p:nvSpPr>
          <p:cNvPr id="8" name="Content Placeholder 2">
            <a:extLst>
              <a:ext uri="{FF2B5EF4-FFF2-40B4-BE49-F238E27FC236}">
                <a16:creationId xmlns:a16="http://schemas.microsoft.com/office/drawing/2014/main" id="{AD6E9788-D77D-4A98-B237-020E916C341A}"/>
              </a:ext>
            </a:extLst>
          </p:cNvPr>
          <p:cNvSpPr txBox="1">
            <a:spLocks/>
          </p:cNvSpPr>
          <p:nvPr/>
        </p:nvSpPr>
        <p:spPr>
          <a:xfrm>
            <a:off x="261815" y="3115086"/>
            <a:ext cx="4061809" cy="45405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Soil Erosion – Sheet and Rill</a:t>
            </a:r>
          </a:p>
        </p:txBody>
      </p:sp>
      <p:sp>
        <p:nvSpPr>
          <p:cNvPr id="11" name="TextBox 10">
            <a:extLst>
              <a:ext uri="{FF2B5EF4-FFF2-40B4-BE49-F238E27FC236}">
                <a16:creationId xmlns:a16="http://schemas.microsoft.com/office/drawing/2014/main" id="{057AC970-CCC9-4562-874F-A3F74E9F9E2A}"/>
              </a:ext>
            </a:extLst>
          </p:cNvPr>
          <p:cNvSpPr txBox="1"/>
          <p:nvPr/>
        </p:nvSpPr>
        <p:spPr>
          <a:xfrm>
            <a:off x="261815" y="2708783"/>
            <a:ext cx="8620371" cy="369332"/>
          </a:xfrm>
          <a:prstGeom prst="rect">
            <a:avLst/>
          </a:prstGeom>
          <a:noFill/>
        </p:spPr>
        <p:txBody>
          <a:bodyPr wrap="square" rtlCol="0">
            <a:spAutoFit/>
          </a:bodyPr>
          <a:lstStyle/>
          <a:p>
            <a:r>
              <a:rPr lang="en-US" dirty="0"/>
              <a:t>From NB 440-19-9, Attachment A – CART Resource Concern Assessment</a:t>
            </a:r>
          </a:p>
        </p:txBody>
      </p:sp>
    </p:spTree>
    <p:extLst>
      <p:ext uri="{BB962C8B-B14F-4D97-AF65-F5344CB8AC3E}">
        <p14:creationId xmlns:p14="http://schemas.microsoft.com/office/powerpoint/2010/main" val="355929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nvPr>
        </p:nvGraphicFramePr>
        <p:xfrm>
          <a:off x="753640" y="4091789"/>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dirty="0">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dirty="0">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dirty="0">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dirty="0">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dirty="0">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405559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send the request to Soil Data Access Query Service.</a:t>
            </a:r>
          </a:p>
          <a:p>
            <a:pPr marL="342900" indent="-342900">
              <a:lnSpc>
                <a:spcPct val="120000"/>
              </a:lnSpc>
              <a:buFont typeface="Arial" panose="020B0604020202020204" pitchFamily="34" charset="0"/>
              <a:buChar char="•"/>
            </a:pPr>
            <a:r>
              <a:rPr lang="en-US" sz="8000" dirty="0"/>
              <a:t>Map layers are processed in the background and will not be displayed.</a:t>
            </a:r>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38344"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94769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403335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3F37-9989-4250-BEF1-2F624C4FCB06}"/>
              </a:ext>
            </a:extLst>
          </p:cNvPr>
          <p:cNvSpPr>
            <a:spLocks noGrp="1"/>
          </p:cNvSpPr>
          <p:nvPr>
            <p:ph type="title"/>
          </p:nvPr>
        </p:nvSpPr>
        <p:spPr/>
        <p:txBody>
          <a:bodyPr/>
          <a:lstStyle/>
          <a:p>
            <a:r>
              <a:rPr lang="en-US" dirty="0"/>
              <a:t>CART</a:t>
            </a:r>
            <a:br>
              <a:rPr lang="en-US" dirty="0"/>
            </a:br>
            <a:r>
              <a:rPr lang="en-US" dirty="0"/>
              <a:t>Overview</a:t>
            </a:r>
          </a:p>
        </p:txBody>
      </p:sp>
      <p:sp>
        <p:nvSpPr>
          <p:cNvPr id="3" name="Text Placeholder 2">
            <a:extLst>
              <a:ext uri="{FF2B5EF4-FFF2-40B4-BE49-F238E27FC236}">
                <a16:creationId xmlns:a16="http://schemas.microsoft.com/office/drawing/2014/main" id="{6EA55203-00E2-4897-94C8-E62D2055997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5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015663"/>
          </a:xfrm>
          <a:prstGeom prst="rect">
            <a:avLst/>
          </a:prstGeom>
          <a:noFill/>
        </p:spPr>
        <p:txBody>
          <a:bodyPr wrap="square" rtlCol="0">
            <a:spAutoFit/>
          </a:bodyPr>
          <a:lstStyle/>
          <a:p>
            <a:r>
              <a:rPr lang="en-US" sz="2000" dirty="0">
                <a:solidFill>
                  <a:srgbClr val="053773"/>
                </a:solidFill>
              </a:rPr>
              <a:t>Areas with the highest risk will be assigned a rating number of 1. Areas with a lower risk will be assigned a larger rating number. Rating values are calculated using soils data at the component level.</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has returned soils data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406810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it is the second row that meets these criteria and will be provided to the CART application as the </a:t>
            </a:r>
            <a:r>
              <a:rPr lang="en-US" sz="2000" dirty="0" err="1">
                <a:solidFill>
                  <a:srgbClr val="053773"/>
                </a:solidFill>
              </a:rPr>
              <a:t>landunit</a:t>
            </a:r>
            <a:r>
              <a:rPr lang="en-US" sz="2000" dirty="0">
                <a:solidFill>
                  <a:srgbClr val="053773"/>
                </a:solidFill>
              </a:rPr>
              <a:t> rating for Concentration of Salts and Other Chemicals. It is important to understand that the functionality for calculating </a:t>
            </a:r>
            <a:r>
              <a:rPr lang="en-US" sz="2000" dirty="0" err="1">
                <a:solidFill>
                  <a:srgbClr val="053773"/>
                </a:solidFill>
              </a:rPr>
              <a:t>landunit</a:t>
            </a:r>
            <a:r>
              <a:rPr lang="en-US" sz="2000" dirty="0">
                <a:solidFill>
                  <a:srgbClr val="053773"/>
                </a:solidFill>
              </a:rPr>
              <a:t> ratings is not available from Web Soil Survey. It is only designed to provide soil maps and reports. </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631216"/>
          </a:xfrm>
          <a:prstGeom prst="rect">
            <a:avLst/>
          </a:prstGeom>
          <a:noFill/>
        </p:spPr>
        <p:txBody>
          <a:bodyPr wrap="square" rtlCol="0">
            <a:spAutoFit/>
          </a:bodyPr>
          <a:lstStyle/>
          <a:p>
            <a:r>
              <a:rPr lang="en-US" sz="2000" dirty="0">
                <a:solidFill>
                  <a:srgbClr val="053773"/>
                </a:solidFill>
              </a:rPr>
              <a:t>The service request then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36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719818"/>
            <a:ext cx="7332454" cy="1938992"/>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nvPr>
        </p:nvGraphicFramePr>
        <p:xfrm>
          <a:off x="1634576" y="3881367"/>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493009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75E6EE-6EC4-4F47-8C2F-008E0E2C47B5}"/>
              </a:ext>
            </a:extLst>
          </p:cNvPr>
          <p:cNvGraphicFramePr>
            <a:graphicFrameLocks noGrp="1"/>
          </p:cNvGraphicFramePr>
          <p:nvPr>
            <p:extLst/>
          </p:nvPr>
        </p:nvGraphicFramePr>
        <p:xfrm>
          <a:off x="727760" y="1138008"/>
          <a:ext cx="7731125" cy="4501474"/>
        </p:xfrm>
        <a:graphic>
          <a:graphicData uri="http://schemas.openxmlformats.org/drawingml/2006/table">
            <a:tbl>
              <a:tblPr/>
              <a:tblGrid>
                <a:gridCol w="522483">
                  <a:extLst>
                    <a:ext uri="{9D8B030D-6E8A-4147-A177-3AD203B41FA5}">
                      <a16:colId xmlns:a16="http://schemas.microsoft.com/office/drawing/2014/main" val="3402050070"/>
                    </a:ext>
                  </a:extLst>
                </a:gridCol>
                <a:gridCol w="2100820">
                  <a:extLst>
                    <a:ext uri="{9D8B030D-6E8A-4147-A177-3AD203B41FA5}">
                      <a16:colId xmlns:a16="http://schemas.microsoft.com/office/drawing/2014/main" val="1941815402"/>
                    </a:ext>
                  </a:extLst>
                </a:gridCol>
                <a:gridCol w="1983805">
                  <a:extLst>
                    <a:ext uri="{9D8B030D-6E8A-4147-A177-3AD203B41FA5}">
                      <a16:colId xmlns:a16="http://schemas.microsoft.com/office/drawing/2014/main" val="903244117"/>
                    </a:ext>
                  </a:extLst>
                </a:gridCol>
                <a:gridCol w="2427372">
                  <a:extLst>
                    <a:ext uri="{9D8B030D-6E8A-4147-A177-3AD203B41FA5}">
                      <a16:colId xmlns:a16="http://schemas.microsoft.com/office/drawing/2014/main" val="3373601676"/>
                    </a:ext>
                  </a:extLst>
                </a:gridCol>
                <a:gridCol w="696645">
                  <a:extLst>
                    <a:ext uri="{9D8B030D-6E8A-4147-A177-3AD203B41FA5}">
                      <a16:colId xmlns:a16="http://schemas.microsoft.com/office/drawing/2014/main" val="2915508412"/>
                    </a:ext>
                  </a:extLst>
                </a:gridCol>
              </a:tblGrid>
              <a:tr h="343001">
                <a:tc>
                  <a:txBody>
                    <a:bodyPr/>
                    <a:lstStyle/>
                    <a:p>
                      <a:pPr algn="ctr" fontAlgn="ctr"/>
                      <a:r>
                        <a:rPr lang="en-US" sz="900" b="1" i="0" u="none" strike="noStrike">
                          <a:solidFill>
                            <a:srgbClr val="000000"/>
                          </a:solidFill>
                          <a:effectLst/>
                          <a:latin typeface="Calibri" panose="020F0502020204030204" pitchFamily="34" charset="0"/>
                        </a:rPr>
                        <a:t>Line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CART Rating</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Soil Interpretation Name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Soil Interpretation Rating Class</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Rating Number</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3594178"/>
                  </a:ext>
                </a:extLst>
              </a:tr>
              <a:tr h="218867">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 surface salinization risk or already saline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45236587"/>
                  </a:ext>
                </a:extLst>
              </a:tr>
              <a:tr h="218867">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932285"/>
                  </a:ext>
                </a:extLst>
              </a:tr>
              <a:tr h="218867">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8757468"/>
                  </a:ext>
                </a:extLst>
              </a:tr>
              <a:tr h="218867">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44019674"/>
                  </a:ext>
                </a:extLst>
              </a:tr>
              <a:tr h="218867">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344744978"/>
                  </a:ext>
                </a:extLst>
              </a:tr>
              <a:tr h="218867">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Medium</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86293424"/>
                  </a:ext>
                </a:extLst>
              </a:tr>
              <a:tr h="218867">
                <a:tc>
                  <a:txBody>
                    <a:bodyPr/>
                    <a:lstStyle/>
                    <a:p>
                      <a:pPr algn="r" fontAlgn="ctr"/>
                      <a:r>
                        <a:rPr lang="en-US" sz="900" b="0" i="0" u="none" strike="noStrike">
                          <a:solidFill>
                            <a:srgbClr val="000000"/>
                          </a:solidFill>
                          <a:effectLst/>
                          <a:latin typeface="Calibri" panose="020F0502020204030204" pitchFamily="34" charset="0"/>
                        </a:rPr>
                        <a:t>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125043954"/>
                  </a:ext>
                </a:extLst>
              </a:tr>
              <a:tr h="218867">
                <a:tc>
                  <a:txBody>
                    <a:bodyPr/>
                    <a:lstStyle/>
                    <a:p>
                      <a:pPr algn="r" fontAlgn="ctr"/>
                      <a:r>
                        <a:rPr lang="en-US" sz="900" b="0" i="0" u="none" strike="noStrike">
                          <a:solidFill>
                            <a:srgbClr val="000000"/>
                          </a:solidFill>
                          <a:effectLst/>
                          <a:latin typeface="Calibri" panose="020F0502020204030204" pitchFamily="34" charset="0"/>
                        </a:rPr>
                        <a:t>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5385023"/>
                  </a:ext>
                </a:extLst>
              </a:tr>
              <a:tr h="218867">
                <a:tc>
                  <a:txBody>
                    <a:bodyPr/>
                    <a:lstStyle/>
                    <a:p>
                      <a:pPr algn="r" fontAlgn="ctr"/>
                      <a:r>
                        <a:rPr lang="en-US" sz="900" b="0" i="0" u="none" strike="noStrike">
                          <a:solidFill>
                            <a:srgbClr val="000000"/>
                          </a:solidFill>
                          <a:effectLst/>
                          <a:latin typeface="Calibri" panose="020F0502020204030204" pitchFamily="34" charset="0"/>
                        </a:rPr>
                        <a:t>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OM depletion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29576287"/>
                  </a:ext>
                </a:extLst>
              </a:tr>
              <a:tr h="218867">
                <a:tc>
                  <a:txBody>
                    <a:bodyPr/>
                    <a:lstStyle/>
                    <a:p>
                      <a:pPr algn="r" fontAlgn="ctr"/>
                      <a:r>
                        <a:rPr lang="en-US" sz="900" b="0" i="0" u="none" strike="noStrike">
                          <a:solidFill>
                            <a:srgbClr val="000000"/>
                          </a:solidFill>
                          <a:effectLst/>
                          <a:latin typeface="Calibri" panose="020F0502020204030204" pitchFamily="34" charset="0"/>
                        </a:rPr>
                        <a:t>10</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03042116"/>
                  </a:ext>
                </a:extLst>
              </a:tr>
              <a:tr h="218867">
                <a:tc>
                  <a:txBody>
                    <a:bodyPr/>
                    <a:lstStyle/>
                    <a:p>
                      <a:pPr algn="r" fontAlgn="ctr"/>
                      <a:r>
                        <a:rPr lang="en-US" sz="900" b="0" i="0" u="none" strike="noStrike">
                          <a:solidFill>
                            <a:srgbClr val="000000"/>
                          </a:solidFill>
                          <a:effectLst/>
                          <a:latin typeface="Calibri" panose="020F0502020204030204" pitchFamily="34" charset="0"/>
                        </a:rPr>
                        <a:t>11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59658967"/>
                  </a:ext>
                </a:extLst>
              </a:tr>
              <a:tr h="218867">
                <a:tc>
                  <a:txBody>
                    <a:bodyPr/>
                    <a:lstStyle/>
                    <a:p>
                      <a:pPr algn="r" fontAlgn="ctr"/>
                      <a:r>
                        <a:rPr lang="en-US" sz="900" b="0" i="0" u="none" strike="noStrike">
                          <a:solidFill>
                            <a:srgbClr val="000000"/>
                          </a:solidFill>
                          <a:effectLst/>
                          <a:latin typeface="Calibri" panose="020F0502020204030204" pitchFamily="34" charset="0"/>
                        </a:rPr>
                        <a:t>12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1806416896"/>
                  </a:ext>
                </a:extLst>
              </a:tr>
              <a:tr h="218867">
                <a:tc>
                  <a:txBody>
                    <a:bodyPr/>
                    <a:lstStyle/>
                    <a:p>
                      <a:pPr algn="r" fontAlgn="ctr"/>
                      <a:r>
                        <a:rPr lang="en-US" sz="900" b="0" i="0" u="none" strike="noStrike">
                          <a:solidFill>
                            <a:srgbClr val="000000"/>
                          </a:solidFill>
                          <a:effectLst/>
                          <a:latin typeface="Calibri" panose="020F0502020204030204" pitchFamily="34" charset="0"/>
                        </a:rPr>
                        <a:t>13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OM depletion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85032585"/>
                  </a:ext>
                </a:extLst>
              </a:tr>
              <a:tr h="218867">
                <a:tc>
                  <a:txBody>
                    <a:bodyPr/>
                    <a:lstStyle/>
                    <a:p>
                      <a:pPr algn="r" fontAlgn="ctr"/>
                      <a:r>
                        <a:rPr lang="en-US" sz="900" b="0" i="0" u="none" strike="noStrike">
                          <a:solidFill>
                            <a:srgbClr val="000000"/>
                          </a:solidFill>
                          <a:effectLst/>
                          <a:latin typeface="Calibri" panose="020F0502020204030204" pitchFamily="34" charset="0"/>
                        </a:rPr>
                        <a:t>14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Depletion:6</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7641914"/>
                  </a:ext>
                </a:extLst>
              </a:tr>
              <a:tr h="218867">
                <a:tc>
                  <a:txBody>
                    <a:bodyPr/>
                    <a:lstStyle/>
                    <a:p>
                      <a:pPr algn="r" fontAlgn="ctr"/>
                      <a:r>
                        <a:rPr lang="en-US" sz="900" b="0" i="0" u="none" strike="noStrike">
                          <a:solidFill>
                            <a:srgbClr val="000000"/>
                          </a:solidFill>
                          <a:effectLst/>
                          <a:latin typeface="Calibri" panose="020F0502020204030204" pitchFamily="34" charset="0"/>
                        </a:rPr>
                        <a:t>15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Severe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235183370"/>
                  </a:ext>
                </a:extLst>
              </a:tr>
              <a:tr h="218867">
                <a:tc>
                  <a:txBody>
                    <a:bodyPr/>
                    <a:lstStyle/>
                    <a:p>
                      <a:pPr algn="r" fontAlgn="ctr"/>
                      <a:r>
                        <a:rPr lang="en-US" sz="900" b="0" i="0" u="none" strike="noStrike">
                          <a:solidFill>
                            <a:srgbClr val="000000"/>
                          </a:solidFill>
                          <a:effectLst/>
                          <a:latin typeface="Calibri" panose="020F0502020204030204" pitchFamily="34" charset="0"/>
                        </a:rPr>
                        <a:t>16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Moderate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67429480"/>
                  </a:ext>
                </a:extLst>
              </a:tr>
              <a:tr h="218867">
                <a:tc>
                  <a:txBody>
                    <a:bodyPr/>
                    <a:lstStyle/>
                    <a:p>
                      <a:pPr algn="r" fontAlgn="ctr"/>
                      <a:r>
                        <a:rPr lang="en-US" sz="900" b="0" i="0" u="none" strike="noStrike">
                          <a:solidFill>
                            <a:srgbClr val="000000"/>
                          </a:solidFill>
                          <a:effectLst/>
                          <a:latin typeface="Calibri" panose="020F0502020204030204" pitchFamily="34" charset="0"/>
                        </a:rPr>
                        <a:t>17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299980548"/>
                  </a:ext>
                </a:extLst>
              </a:tr>
              <a:tr h="218867">
                <a:tc>
                  <a:txBody>
                    <a:bodyPr/>
                    <a:lstStyle/>
                    <a:p>
                      <a:pPr algn="r" fontAlgn="ctr"/>
                      <a:r>
                        <a:rPr lang="en-US" sz="900" b="0" i="0" u="none" strike="noStrike">
                          <a:solidFill>
                            <a:srgbClr val="000000"/>
                          </a:solidFill>
                          <a:effectLst/>
                          <a:latin typeface="Calibri" panose="020F0502020204030204" pitchFamily="34" charset="0"/>
                        </a:rPr>
                        <a:t>18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Mineral soil</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75121971"/>
                  </a:ext>
                </a:extLst>
              </a:tr>
              <a:tr h="218867">
                <a:tc>
                  <a:txBody>
                    <a:bodyPr/>
                    <a:lstStyle/>
                    <a:p>
                      <a:pPr algn="r" fontAlgn="ctr"/>
                      <a:r>
                        <a:rPr lang="en-US" sz="900" b="0" i="0" u="none" strike="noStrike">
                          <a:solidFill>
                            <a:srgbClr val="000000"/>
                          </a:solidFill>
                          <a:effectLst/>
                          <a:latin typeface="Calibri" panose="020F0502020204030204" pitchFamily="34" charset="0"/>
                        </a:rPr>
                        <a:t>19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dirty="0">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640778246"/>
                  </a:ext>
                </a:extLst>
              </a:tr>
            </a:tbl>
          </a:graphicData>
        </a:graphic>
      </p:graphicFrame>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spTree>
    <p:extLst>
      <p:ext uri="{BB962C8B-B14F-4D97-AF65-F5344CB8AC3E}">
        <p14:creationId xmlns:p14="http://schemas.microsoft.com/office/powerpoint/2010/main" val="600021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F243-949B-44AB-8C79-EDBB8138E938}"/>
              </a:ext>
            </a:extLst>
          </p:cNvPr>
          <p:cNvSpPr>
            <a:spLocks noGrp="1"/>
          </p:cNvSpPr>
          <p:nvPr>
            <p:ph type="title"/>
          </p:nvPr>
        </p:nvSpPr>
        <p:spPr/>
        <p:txBody>
          <a:bodyPr/>
          <a:lstStyle/>
          <a:p>
            <a:r>
              <a:rPr lang="en-US" dirty="0"/>
              <a:t>Future Considerations</a:t>
            </a:r>
          </a:p>
        </p:txBody>
      </p:sp>
      <p:sp>
        <p:nvSpPr>
          <p:cNvPr id="3" name="Text Placeholder 2">
            <a:extLst>
              <a:ext uri="{FF2B5EF4-FFF2-40B4-BE49-F238E27FC236}">
                <a16:creationId xmlns:a16="http://schemas.microsoft.com/office/drawing/2014/main" id="{04394060-8400-4ED5-AD78-D3D19621D5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6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05BF-4D4D-49C5-96D7-EC6952DB6C7F}"/>
              </a:ext>
            </a:extLst>
          </p:cNvPr>
          <p:cNvSpPr>
            <a:spLocks noGrp="1"/>
          </p:cNvSpPr>
          <p:nvPr>
            <p:ph type="title"/>
          </p:nvPr>
        </p:nvSpPr>
        <p:spPr/>
        <p:txBody>
          <a:bodyPr/>
          <a:lstStyle/>
          <a:p>
            <a:r>
              <a:rPr lang="en-US" dirty="0"/>
              <a:t>Future Considerations</a:t>
            </a:r>
          </a:p>
        </p:txBody>
      </p:sp>
      <p:sp>
        <p:nvSpPr>
          <p:cNvPr id="3" name="Content Placeholder 2">
            <a:extLst>
              <a:ext uri="{FF2B5EF4-FFF2-40B4-BE49-F238E27FC236}">
                <a16:creationId xmlns:a16="http://schemas.microsoft.com/office/drawing/2014/main" id="{F20129FB-1A0C-4DAA-BB3F-1A401AC8CC83}"/>
              </a:ext>
            </a:extLst>
          </p:cNvPr>
          <p:cNvSpPr>
            <a:spLocks noGrp="1"/>
          </p:cNvSpPr>
          <p:nvPr>
            <p:ph idx="1"/>
          </p:nvPr>
        </p:nvSpPr>
        <p:spPr/>
        <p:txBody>
          <a:bodyPr/>
          <a:lstStyle/>
          <a:p>
            <a:pPr marL="342900" indent="-342900">
              <a:buFont typeface="Arial" panose="020B0604020202020204" pitchFamily="34" charset="0"/>
              <a:buChar char="•"/>
            </a:pPr>
            <a:r>
              <a:rPr lang="en-US" dirty="0"/>
              <a:t>Explore additional NGDA and other services</a:t>
            </a:r>
          </a:p>
          <a:p>
            <a:pPr marL="342900" indent="-342900">
              <a:buFont typeface="Arial" panose="020B0604020202020204" pitchFamily="34" charset="0"/>
              <a:buChar char="•"/>
            </a:pPr>
            <a:r>
              <a:rPr lang="en-US" dirty="0"/>
              <a:t>Explore use of state data for assessment</a:t>
            </a:r>
          </a:p>
          <a:p>
            <a:pPr marL="342900" indent="-342900">
              <a:buFont typeface="Arial" panose="020B0604020202020204" pitchFamily="34" charset="0"/>
              <a:buChar char="•"/>
            </a:pPr>
            <a:r>
              <a:rPr lang="en-US" dirty="0"/>
              <a:t>Raster data and processing</a:t>
            </a:r>
          </a:p>
          <a:p>
            <a:pPr marL="342900" indent="-342900">
              <a:buFont typeface="Arial" panose="020B0604020202020204" pitchFamily="34" charset="0"/>
              <a:buChar char="•"/>
            </a:pPr>
            <a:r>
              <a:rPr lang="en-US" dirty="0"/>
              <a:t>Data archival</a:t>
            </a:r>
          </a:p>
          <a:p>
            <a:pPr marL="342900" indent="-342900">
              <a:buFont typeface="Arial" panose="020B0604020202020204" pitchFamily="34" charset="0"/>
              <a:buChar char="•"/>
            </a:pPr>
            <a:r>
              <a:rPr lang="en-US" dirty="0"/>
              <a:t>Visualization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799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AC88-1B0C-4324-AF90-411F03376E32}"/>
              </a:ext>
            </a:extLst>
          </p:cNvPr>
          <p:cNvSpPr>
            <a:spLocks noGrp="1"/>
          </p:cNvSpPr>
          <p:nvPr>
            <p:ph type="title"/>
          </p:nvPr>
        </p:nvSpPr>
        <p:spPr/>
        <p:txBody>
          <a:bodyPr/>
          <a:lstStyle/>
          <a:p>
            <a:r>
              <a:rPr lang="en-US" dirty="0"/>
              <a:t>Demo CART DEV</a:t>
            </a:r>
          </a:p>
        </p:txBody>
      </p:sp>
      <p:sp>
        <p:nvSpPr>
          <p:cNvPr id="3" name="Text Placeholder 2">
            <a:extLst>
              <a:ext uri="{FF2B5EF4-FFF2-40B4-BE49-F238E27FC236}">
                <a16:creationId xmlns:a16="http://schemas.microsoft.com/office/drawing/2014/main" id="{A60A12E1-017B-462A-ACB5-127B0C2653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8714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a:t>
            </a:r>
          </a:p>
        </p:txBody>
      </p:sp>
      <p:pic>
        <p:nvPicPr>
          <p:cNvPr id="4" name="Content Placeholder 3">
            <a:extLst>
              <a:ext uri="{FF2B5EF4-FFF2-40B4-BE49-F238E27FC236}">
                <a16:creationId xmlns:a16="http://schemas.microsoft.com/office/drawing/2014/main" id="{5A1F9DBF-33EC-4148-8ED3-D10F5063AC71}"/>
              </a:ext>
            </a:extLst>
          </p:cNvPr>
          <p:cNvPicPr>
            <a:picLocks noGrp="1" noChangeAspect="1"/>
          </p:cNvPicPr>
          <p:nvPr>
            <p:ph idx="1"/>
          </p:nvPr>
        </p:nvPicPr>
        <p:blipFill>
          <a:blip r:embed="rId2"/>
          <a:stretch>
            <a:fillRect/>
          </a:stretch>
        </p:blipFill>
        <p:spPr>
          <a:xfrm>
            <a:off x="465931" y="1724819"/>
            <a:ext cx="7429500" cy="4276725"/>
          </a:xfrm>
          <a:prstGeom prst="rect">
            <a:avLst/>
          </a:prstGeom>
        </p:spPr>
      </p:pic>
    </p:spTree>
    <p:extLst>
      <p:ext uri="{BB962C8B-B14F-4D97-AF65-F5344CB8AC3E}">
        <p14:creationId xmlns:p14="http://schemas.microsoft.com/office/powerpoint/2010/main" val="286564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a:t>
            </a:r>
          </a:p>
        </p:txBody>
      </p:sp>
      <p:pic>
        <p:nvPicPr>
          <p:cNvPr id="4" name="Content Placeholder 3">
            <a:extLst>
              <a:ext uri="{FF2B5EF4-FFF2-40B4-BE49-F238E27FC236}">
                <a16:creationId xmlns:a16="http://schemas.microsoft.com/office/drawing/2014/main" id="{715617B9-DE68-4BA5-A0E2-4766AD2065C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38924" y="1441938"/>
            <a:ext cx="6736013" cy="5416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1067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842A-A871-4B0C-B7A5-49EA98F918EB}"/>
              </a:ext>
            </a:extLst>
          </p:cNvPr>
          <p:cNvSpPr>
            <a:spLocks noGrp="1"/>
          </p:cNvSpPr>
          <p:nvPr>
            <p:ph type="title"/>
          </p:nvPr>
        </p:nvSpPr>
        <p:spPr/>
        <p:txBody>
          <a:bodyPr/>
          <a:lstStyle/>
          <a:p>
            <a:r>
              <a:rPr lang="en-US" dirty="0"/>
              <a:t>Ranking Q&amp;A – Geoprocessing options</a:t>
            </a:r>
          </a:p>
        </p:txBody>
      </p:sp>
      <p:pic>
        <p:nvPicPr>
          <p:cNvPr id="10" name="Content Placeholder 9">
            <a:extLst>
              <a:ext uri="{FF2B5EF4-FFF2-40B4-BE49-F238E27FC236}">
                <a16:creationId xmlns:a16="http://schemas.microsoft.com/office/drawing/2014/main" id="{81082A93-0C5D-495C-8393-6B86CD2F540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865" y="1838420"/>
            <a:ext cx="9092135" cy="371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293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F816-AB36-493B-A2BD-9CA7714DC0CC}"/>
              </a:ext>
            </a:extLst>
          </p:cNvPr>
          <p:cNvSpPr>
            <a:spLocks noGrp="1"/>
          </p:cNvSpPr>
          <p:nvPr>
            <p:ph type="title"/>
          </p:nvPr>
        </p:nvSpPr>
        <p:spPr/>
        <p:txBody>
          <a:bodyPr/>
          <a:lstStyle/>
          <a:p>
            <a:r>
              <a:rPr lang="en-US" dirty="0"/>
              <a:t>CART Development</a:t>
            </a:r>
          </a:p>
        </p:txBody>
      </p:sp>
      <p:sp>
        <p:nvSpPr>
          <p:cNvPr id="4" name="Rectangle 3">
            <a:extLst>
              <a:ext uri="{FF2B5EF4-FFF2-40B4-BE49-F238E27FC236}">
                <a16:creationId xmlns:a16="http://schemas.microsoft.com/office/drawing/2014/main" id="{0D6ED534-6583-48C3-B35F-1E5105074571}"/>
              </a:ext>
            </a:extLst>
          </p:cNvPr>
          <p:cNvSpPr/>
          <p:nvPr/>
        </p:nvSpPr>
        <p:spPr bwMode="auto">
          <a:xfrm>
            <a:off x="457200" y="4318587"/>
            <a:ext cx="8077200" cy="228600"/>
          </a:xfrm>
          <a:prstGeom prst="rect">
            <a:avLst/>
          </a:prstGeom>
          <a:noFill/>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5" name="Isosceles Triangle 4">
            <a:extLst>
              <a:ext uri="{FF2B5EF4-FFF2-40B4-BE49-F238E27FC236}">
                <a16:creationId xmlns:a16="http://schemas.microsoft.com/office/drawing/2014/main" id="{226FECFD-E20B-403B-AA80-6C8EC7526E7C}"/>
              </a:ext>
            </a:extLst>
          </p:cNvPr>
          <p:cNvSpPr/>
          <p:nvPr/>
        </p:nvSpPr>
        <p:spPr bwMode="auto">
          <a:xfrm>
            <a:off x="342900" y="4559695"/>
            <a:ext cx="228600" cy="228600"/>
          </a:xfrm>
          <a:prstGeom prst="triangle">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6" name="Isosceles Triangle 5">
            <a:extLst>
              <a:ext uri="{FF2B5EF4-FFF2-40B4-BE49-F238E27FC236}">
                <a16:creationId xmlns:a16="http://schemas.microsoft.com/office/drawing/2014/main" id="{6C53CCD4-370C-409B-A1BB-A46733BF2BC5}"/>
              </a:ext>
            </a:extLst>
          </p:cNvPr>
          <p:cNvSpPr/>
          <p:nvPr/>
        </p:nvSpPr>
        <p:spPr bwMode="auto">
          <a:xfrm>
            <a:off x="1295018"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491E6412-67B4-4CA6-8D5B-5260FB884118}"/>
              </a:ext>
            </a:extLst>
          </p:cNvPr>
          <p:cNvSpPr txBox="1"/>
          <p:nvPr/>
        </p:nvSpPr>
        <p:spPr>
          <a:xfrm>
            <a:off x="920330" y="4805298"/>
            <a:ext cx="1001233" cy="523220"/>
          </a:xfrm>
          <a:prstGeom prst="rect">
            <a:avLst/>
          </a:prstGeom>
          <a:noFill/>
        </p:spPr>
        <p:txBody>
          <a:bodyPr wrap="square" rtlCol="0">
            <a:spAutoFit/>
          </a:bodyPr>
          <a:lstStyle/>
          <a:p>
            <a:pPr algn="ctr"/>
            <a:r>
              <a:rPr lang="en-US" sz="1400" dirty="0">
                <a:latin typeface="+mj-lt"/>
              </a:rPr>
              <a:t>PI 1 </a:t>
            </a:r>
          </a:p>
          <a:p>
            <a:pPr algn="ctr"/>
            <a:r>
              <a:rPr lang="en-US" sz="1400" dirty="0">
                <a:latin typeface="+mj-lt"/>
              </a:rPr>
              <a:t>Nov 2018</a:t>
            </a:r>
          </a:p>
        </p:txBody>
      </p:sp>
      <p:sp>
        <p:nvSpPr>
          <p:cNvPr id="8" name="Isosceles Triangle 7">
            <a:extLst>
              <a:ext uri="{FF2B5EF4-FFF2-40B4-BE49-F238E27FC236}">
                <a16:creationId xmlns:a16="http://schemas.microsoft.com/office/drawing/2014/main" id="{15F83CDC-511C-4131-BD67-C9F702A4AE77}"/>
              </a:ext>
            </a:extLst>
          </p:cNvPr>
          <p:cNvSpPr/>
          <p:nvPr/>
        </p:nvSpPr>
        <p:spPr bwMode="auto">
          <a:xfrm>
            <a:off x="2814084" y="4573892"/>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9" name="TextBox 8">
            <a:extLst>
              <a:ext uri="{FF2B5EF4-FFF2-40B4-BE49-F238E27FC236}">
                <a16:creationId xmlns:a16="http://schemas.microsoft.com/office/drawing/2014/main" id="{87242B46-F742-4E2F-AE40-EB16539A3658}"/>
              </a:ext>
            </a:extLst>
          </p:cNvPr>
          <p:cNvSpPr txBox="1"/>
          <p:nvPr/>
        </p:nvSpPr>
        <p:spPr>
          <a:xfrm>
            <a:off x="2427767" y="4828505"/>
            <a:ext cx="1001233" cy="523220"/>
          </a:xfrm>
          <a:prstGeom prst="rect">
            <a:avLst/>
          </a:prstGeom>
          <a:noFill/>
        </p:spPr>
        <p:txBody>
          <a:bodyPr wrap="square" rtlCol="0">
            <a:spAutoFit/>
          </a:bodyPr>
          <a:lstStyle/>
          <a:p>
            <a:pPr algn="ctr"/>
            <a:r>
              <a:rPr lang="en-US" sz="1400" dirty="0">
                <a:latin typeface="+mj-lt"/>
              </a:rPr>
              <a:t>PI 2</a:t>
            </a:r>
          </a:p>
          <a:p>
            <a:pPr algn="ctr"/>
            <a:r>
              <a:rPr lang="en-US" sz="1400" dirty="0">
                <a:latin typeface="+mj-lt"/>
              </a:rPr>
              <a:t>Jan 2019</a:t>
            </a:r>
          </a:p>
        </p:txBody>
      </p:sp>
      <p:sp>
        <p:nvSpPr>
          <p:cNvPr id="10" name="Isosceles Triangle 9">
            <a:extLst>
              <a:ext uri="{FF2B5EF4-FFF2-40B4-BE49-F238E27FC236}">
                <a16:creationId xmlns:a16="http://schemas.microsoft.com/office/drawing/2014/main" id="{05903D0C-EB6B-4EC5-A869-128DD493EDAD}"/>
              </a:ext>
            </a:extLst>
          </p:cNvPr>
          <p:cNvSpPr/>
          <p:nvPr/>
        </p:nvSpPr>
        <p:spPr bwMode="auto">
          <a:xfrm>
            <a:off x="7312573" y="4573892"/>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1" name="Isosceles Triangle 10">
            <a:extLst>
              <a:ext uri="{FF2B5EF4-FFF2-40B4-BE49-F238E27FC236}">
                <a16:creationId xmlns:a16="http://schemas.microsoft.com/office/drawing/2014/main" id="{89843BD7-EB46-40FB-A513-F0268F1E7E0C}"/>
              </a:ext>
            </a:extLst>
          </p:cNvPr>
          <p:cNvSpPr/>
          <p:nvPr/>
        </p:nvSpPr>
        <p:spPr bwMode="auto">
          <a:xfrm>
            <a:off x="4343400"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2" name="TextBox 11">
            <a:extLst>
              <a:ext uri="{FF2B5EF4-FFF2-40B4-BE49-F238E27FC236}">
                <a16:creationId xmlns:a16="http://schemas.microsoft.com/office/drawing/2014/main" id="{432D41AF-855E-435D-B0D5-F067A74D656D}"/>
              </a:ext>
            </a:extLst>
          </p:cNvPr>
          <p:cNvSpPr txBox="1"/>
          <p:nvPr/>
        </p:nvSpPr>
        <p:spPr>
          <a:xfrm>
            <a:off x="3853758" y="4819197"/>
            <a:ext cx="1207884" cy="523220"/>
          </a:xfrm>
          <a:prstGeom prst="rect">
            <a:avLst/>
          </a:prstGeom>
          <a:noFill/>
        </p:spPr>
        <p:txBody>
          <a:bodyPr wrap="square" rtlCol="0">
            <a:spAutoFit/>
          </a:bodyPr>
          <a:lstStyle/>
          <a:p>
            <a:pPr algn="ctr"/>
            <a:r>
              <a:rPr lang="en-US" sz="1400" dirty="0">
                <a:latin typeface="+mj-lt"/>
              </a:rPr>
              <a:t>PI 3</a:t>
            </a:r>
          </a:p>
          <a:p>
            <a:pPr algn="ctr"/>
            <a:r>
              <a:rPr lang="en-US" sz="1400" dirty="0">
                <a:latin typeface="+mj-lt"/>
              </a:rPr>
              <a:t>April 2019</a:t>
            </a:r>
          </a:p>
        </p:txBody>
      </p:sp>
      <p:sp>
        <p:nvSpPr>
          <p:cNvPr id="13" name="Isosceles Triangle 12">
            <a:extLst>
              <a:ext uri="{FF2B5EF4-FFF2-40B4-BE49-F238E27FC236}">
                <a16:creationId xmlns:a16="http://schemas.microsoft.com/office/drawing/2014/main" id="{D047807A-8850-4BCA-B312-AECB382BE0D2}"/>
              </a:ext>
            </a:extLst>
          </p:cNvPr>
          <p:cNvSpPr/>
          <p:nvPr/>
        </p:nvSpPr>
        <p:spPr bwMode="auto">
          <a:xfrm>
            <a:off x="8420100" y="4557961"/>
            <a:ext cx="228600" cy="228600"/>
          </a:xfrm>
          <a:prstGeom prst="triangle">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4" name="Isosceles Triangle 13">
            <a:extLst>
              <a:ext uri="{FF2B5EF4-FFF2-40B4-BE49-F238E27FC236}">
                <a16:creationId xmlns:a16="http://schemas.microsoft.com/office/drawing/2014/main" id="{8B6D50F0-C5E2-48CA-9730-4870EDE2A9D8}"/>
              </a:ext>
            </a:extLst>
          </p:cNvPr>
          <p:cNvSpPr/>
          <p:nvPr/>
        </p:nvSpPr>
        <p:spPr bwMode="auto">
          <a:xfrm>
            <a:off x="5782609"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5" name="TextBox 14">
            <a:extLst>
              <a:ext uri="{FF2B5EF4-FFF2-40B4-BE49-F238E27FC236}">
                <a16:creationId xmlns:a16="http://schemas.microsoft.com/office/drawing/2014/main" id="{A8EAD0D1-B867-46A6-AA72-54CD998DD6A2}"/>
              </a:ext>
            </a:extLst>
          </p:cNvPr>
          <p:cNvSpPr txBox="1"/>
          <p:nvPr/>
        </p:nvSpPr>
        <p:spPr>
          <a:xfrm>
            <a:off x="5292967" y="4847356"/>
            <a:ext cx="1207884" cy="523220"/>
          </a:xfrm>
          <a:prstGeom prst="rect">
            <a:avLst/>
          </a:prstGeom>
          <a:noFill/>
        </p:spPr>
        <p:txBody>
          <a:bodyPr wrap="square" rtlCol="0">
            <a:spAutoFit/>
          </a:bodyPr>
          <a:lstStyle/>
          <a:p>
            <a:pPr algn="ctr"/>
            <a:r>
              <a:rPr lang="en-US" sz="1400" dirty="0">
                <a:latin typeface="+mj-lt"/>
              </a:rPr>
              <a:t>PI 4</a:t>
            </a:r>
          </a:p>
          <a:p>
            <a:pPr algn="ctr"/>
            <a:r>
              <a:rPr lang="en-US" sz="1400" dirty="0">
                <a:latin typeface="+mj-lt"/>
              </a:rPr>
              <a:t>June 2019</a:t>
            </a:r>
          </a:p>
        </p:txBody>
      </p:sp>
      <p:sp>
        <p:nvSpPr>
          <p:cNvPr id="16" name="TextBox 15">
            <a:extLst>
              <a:ext uri="{FF2B5EF4-FFF2-40B4-BE49-F238E27FC236}">
                <a16:creationId xmlns:a16="http://schemas.microsoft.com/office/drawing/2014/main" id="{52E8BB62-FC10-4B57-81E0-9A916F462AB5}"/>
              </a:ext>
            </a:extLst>
          </p:cNvPr>
          <p:cNvSpPr txBox="1"/>
          <p:nvPr/>
        </p:nvSpPr>
        <p:spPr>
          <a:xfrm>
            <a:off x="-38100" y="4978101"/>
            <a:ext cx="1219200" cy="338554"/>
          </a:xfrm>
          <a:prstGeom prst="rect">
            <a:avLst/>
          </a:prstGeom>
          <a:noFill/>
        </p:spPr>
        <p:txBody>
          <a:bodyPr wrap="square" rtlCol="0">
            <a:spAutoFit/>
          </a:bodyPr>
          <a:lstStyle/>
          <a:p>
            <a:r>
              <a:rPr lang="en-US" sz="1600" b="1" dirty="0">
                <a:latin typeface="+mj-lt"/>
              </a:rPr>
              <a:t>10/01/18</a:t>
            </a:r>
          </a:p>
        </p:txBody>
      </p:sp>
      <p:sp>
        <p:nvSpPr>
          <p:cNvPr id="17" name="TextBox 16">
            <a:extLst>
              <a:ext uri="{FF2B5EF4-FFF2-40B4-BE49-F238E27FC236}">
                <a16:creationId xmlns:a16="http://schemas.microsoft.com/office/drawing/2014/main" id="{EFDC1D08-AE9A-4086-84F6-6222855480BB}"/>
              </a:ext>
            </a:extLst>
          </p:cNvPr>
          <p:cNvSpPr txBox="1"/>
          <p:nvPr/>
        </p:nvSpPr>
        <p:spPr>
          <a:xfrm>
            <a:off x="8031482" y="5003863"/>
            <a:ext cx="1341118" cy="338554"/>
          </a:xfrm>
          <a:prstGeom prst="rect">
            <a:avLst/>
          </a:prstGeom>
          <a:noFill/>
        </p:spPr>
        <p:txBody>
          <a:bodyPr wrap="square" rtlCol="0">
            <a:spAutoFit/>
          </a:bodyPr>
          <a:lstStyle/>
          <a:p>
            <a:r>
              <a:rPr lang="en-US" sz="1600" b="1" dirty="0">
                <a:latin typeface="+mj-lt"/>
              </a:rPr>
              <a:t>09/30/19</a:t>
            </a:r>
          </a:p>
        </p:txBody>
      </p:sp>
      <p:sp>
        <p:nvSpPr>
          <p:cNvPr id="18" name="TextBox 17">
            <a:extLst>
              <a:ext uri="{FF2B5EF4-FFF2-40B4-BE49-F238E27FC236}">
                <a16:creationId xmlns:a16="http://schemas.microsoft.com/office/drawing/2014/main" id="{DCDD388F-BA57-445A-96AD-62CE0CCA7B6A}"/>
              </a:ext>
            </a:extLst>
          </p:cNvPr>
          <p:cNvSpPr txBox="1"/>
          <p:nvPr/>
        </p:nvSpPr>
        <p:spPr>
          <a:xfrm>
            <a:off x="6923567" y="4793435"/>
            <a:ext cx="1001233" cy="523220"/>
          </a:xfrm>
          <a:prstGeom prst="rect">
            <a:avLst/>
          </a:prstGeom>
          <a:noFill/>
        </p:spPr>
        <p:txBody>
          <a:bodyPr wrap="square" rtlCol="0">
            <a:spAutoFit/>
          </a:bodyPr>
          <a:lstStyle/>
          <a:p>
            <a:pPr algn="ctr"/>
            <a:r>
              <a:rPr lang="en-US" sz="1400" dirty="0">
                <a:latin typeface="+mj-lt"/>
              </a:rPr>
              <a:t>PI 5</a:t>
            </a:r>
          </a:p>
          <a:p>
            <a:pPr algn="ctr"/>
            <a:r>
              <a:rPr lang="en-US" sz="1400" dirty="0">
                <a:latin typeface="+mj-lt"/>
              </a:rPr>
              <a:t>Aug 2019</a:t>
            </a:r>
          </a:p>
        </p:txBody>
      </p:sp>
      <p:sp>
        <p:nvSpPr>
          <p:cNvPr id="19" name="Star: 5 Points 18">
            <a:extLst>
              <a:ext uri="{FF2B5EF4-FFF2-40B4-BE49-F238E27FC236}">
                <a16:creationId xmlns:a16="http://schemas.microsoft.com/office/drawing/2014/main" id="{7F1D6C02-5528-4099-8EDF-33F7FD3EA92C}"/>
              </a:ext>
            </a:extLst>
          </p:cNvPr>
          <p:cNvSpPr/>
          <p:nvPr/>
        </p:nvSpPr>
        <p:spPr>
          <a:xfrm>
            <a:off x="4152900" y="4230038"/>
            <a:ext cx="609600" cy="374284"/>
          </a:xfrm>
          <a:prstGeom prst="star5">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FB178769-0D47-4F0F-825F-3E8B8E76D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3937" y="2041588"/>
            <a:ext cx="7096125" cy="1872955"/>
          </a:xfrm>
          <a:prstGeom prst="rect">
            <a:avLst/>
          </a:prstGeom>
          <a:solidFill>
            <a:schemeClr val="bg1"/>
          </a:solidFill>
        </p:spPr>
      </p:pic>
      <p:sp>
        <p:nvSpPr>
          <p:cNvPr id="21" name="TextBox 20">
            <a:extLst>
              <a:ext uri="{FF2B5EF4-FFF2-40B4-BE49-F238E27FC236}">
                <a16:creationId xmlns:a16="http://schemas.microsoft.com/office/drawing/2014/main" id="{66C83F73-9A9F-4651-AA25-AE5E75999E1D}"/>
              </a:ext>
            </a:extLst>
          </p:cNvPr>
          <p:cNvSpPr txBox="1"/>
          <p:nvPr/>
        </p:nvSpPr>
        <p:spPr>
          <a:xfrm>
            <a:off x="2615357" y="2898422"/>
            <a:ext cx="2109043" cy="338554"/>
          </a:xfrm>
          <a:prstGeom prst="rect">
            <a:avLst/>
          </a:prstGeom>
          <a:solidFill>
            <a:schemeClr val="bg1"/>
          </a:solidFill>
          <a:ln w="15875">
            <a:solidFill>
              <a:schemeClr val="tx1"/>
            </a:solidFill>
          </a:ln>
        </p:spPr>
        <p:txBody>
          <a:bodyPr wrap="square" rtlCol="0">
            <a:spAutoFit/>
          </a:bodyPr>
          <a:lstStyle/>
          <a:p>
            <a:r>
              <a:rPr lang="en-US" sz="1600" b="1" dirty="0"/>
              <a:t>Conservation Train</a:t>
            </a:r>
          </a:p>
        </p:txBody>
      </p:sp>
      <p:sp>
        <p:nvSpPr>
          <p:cNvPr id="3" name="TextBox 2">
            <a:extLst>
              <a:ext uri="{FF2B5EF4-FFF2-40B4-BE49-F238E27FC236}">
                <a16:creationId xmlns:a16="http://schemas.microsoft.com/office/drawing/2014/main" id="{7B79C479-9A87-447B-9B4B-798D39215702}"/>
              </a:ext>
            </a:extLst>
          </p:cNvPr>
          <p:cNvSpPr txBox="1"/>
          <p:nvPr/>
        </p:nvSpPr>
        <p:spPr>
          <a:xfrm>
            <a:off x="1181100" y="5852147"/>
            <a:ext cx="2173993" cy="307777"/>
          </a:xfrm>
          <a:prstGeom prst="rect">
            <a:avLst/>
          </a:prstGeom>
          <a:noFill/>
        </p:spPr>
        <p:txBody>
          <a:bodyPr wrap="none" rtlCol="0">
            <a:spAutoFit/>
          </a:bodyPr>
          <a:lstStyle/>
          <a:p>
            <a:r>
              <a:rPr lang="en-US" sz="1400" dirty="0"/>
              <a:t>* Program Increment (PI)</a:t>
            </a:r>
          </a:p>
        </p:txBody>
      </p:sp>
    </p:spTree>
    <p:extLst>
      <p:ext uri="{BB962C8B-B14F-4D97-AF65-F5344CB8AC3E}">
        <p14:creationId xmlns:p14="http://schemas.microsoft.com/office/powerpoint/2010/main" val="427297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Intersect</a:t>
            </a:r>
          </a:p>
        </p:txBody>
      </p:sp>
      <p:pic>
        <p:nvPicPr>
          <p:cNvPr id="5" name="Content Placeholder 4">
            <a:extLst>
              <a:ext uri="{FF2B5EF4-FFF2-40B4-BE49-F238E27FC236}">
                <a16:creationId xmlns:a16="http://schemas.microsoft.com/office/drawing/2014/main" id="{500F9B23-634D-4976-9B01-2EE6A92B3B1D}"/>
              </a:ext>
            </a:extLst>
          </p:cNvPr>
          <p:cNvPicPr>
            <a:picLocks noGrp="1" noChangeAspect="1"/>
          </p:cNvPicPr>
          <p:nvPr>
            <p:ph idx="1"/>
          </p:nvPr>
        </p:nvPicPr>
        <p:blipFill>
          <a:blip r:embed="rId2"/>
          <a:stretch>
            <a:fillRect/>
          </a:stretch>
        </p:blipFill>
        <p:spPr>
          <a:xfrm>
            <a:off x="0" y="1642106"/>
            <a:ext cx="9144000" cy="3902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414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Intersect with percent</a:t>
            </a:r>
          </a:p>
        </p:txBody>
      </p:sp>
      <p:pic>
        <p:nvPicPr>
          <p:cNvPr id="4" name="Content Placeholder 3">
            <a:extLst>
              <a:ext uri="{FF2B5EF4-FFF2-40B4-BE49-F238E27FC236}">
                <a16:creationId xmlns:a16="http://schemas.microsoft.com/office/drawing/2014/main" id="{BEDEE523-87D9-4029-BAA8-E1A95D0BE6FC}"/>
              </a:ext>
            </a:extLst>
          </p:cNvPr>
          <p:cNvPicPr>
            <a:picLocks noGrp="1" noChangeAspect="1"/>
          </p:cNvPicPr>
          <p:nvPr>
            <p:ph idx="1"/>
          </p:nvPr>
        </p:nvPicPr>
        <p:blipFill>
          <a:blip r:embed="rId2"/>
          <a:stretch>
            <a:fillRect/>
          </a:stretch>
        </p:blipFill>
        <p:spPr>
          <a:xfrm>
            <a:off x="0" y="1496531"/>
            <a:ext cx="9141351" cy="4081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519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Buffer</a:t>
            </a:r>
          </a:p>
        </p:txBody>
      </p:sp>
      <p:sp>
        <p:nvSpPr>
          <p:cNvPr id="5" name="Content Placeholder 4">
            <a:extLst>
              <a:ext uri="{FF2B5EF4-FFF2-40B4-BE49-F238E27FC236}">
                <a16:creationId xmlns:a16="http://schemas.microsoft.com/office/drawing/2014/main" id="{6B4A3E7F-387D-4E05-986F-ADA29F0DCE9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20A76C8-7E44-471F-9B1E-F535E5644615}"/>
              </a:ext>
            </a:extLst>
          </p:cNvPr>
          <p:cNvPicPr>
            <a:picLocks noChangeAspect="1"/>
          </p:cNvPicPr>
          <p:nvPr/>
        </p:nvPicPr>
        <p:blipFill>
          <a:blip r:embed="rId2"/>
          <a:stretch>
            <a:fillRect/>
          </a:stretch>
        </p:blipFill>
        <p:spPr>
          <a:xfrm>
            <a:off x="62523" y="2192653"/>
            <a:ext cx="9018953" cy="2305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615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EA7D229-56B5-4C8E-983C-DDE311001956}"/>
              </a:ext>
            </a:extLst>
          </p:cNvPr>
          <p:cNvSpPr/>
          <p:nvPr/>
        </p:nvSpPr>
        <p:spPr>
          <a:xfrm>
            <a:off x="996287" y="5743088"/>
            <a:ext cx="4053385" cy="880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a:extLst>
              <a:ext uri="{FF2B5EF4-FFF2-40B4-BE49-F238E27FC236}">
                <a16:creationId xmlns:a16="http://schemas.microsoft.com/office/drawing/2014/main" id="{E88B5A8F-DB7C-4F37-BEBD-97088B87177E}"/>
              </a:ext>
            </a:extLst>
          </p:cNvPr>
          <p:cNvSpPr/>
          <p:nvPr/>
        </p:nvSpPr>
        <p:spPr>
          <a:xfrm>
            <a:off x="132178" y="1678981"/>
            <a:ext cx="8868827" cy="37664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594C451B-F76C-4317-A2B0-0AFF038DC718}"/>
              </a:ext>
            </a:extLst>
          </p:cNvPr>
          <p:cNvSpPr>
            <a:spLocks noGrp="1"/>
          </p:cNvSpPr>
          <p:nvPr>
            <p:ph type="title"/>
          </p:nvPr>
        </p:nvSpPr>
        <p:spPr>
          <a:xfrm>
            <a:off x="261815" y="635000"/>
            <a:ext cx="8757137" cy="806938"/>
          </a:xfrm>
        </p:spPr>
        <p:txBody>
          <a:bodyPr/>
          <a:lstStyle/>
          <a:p>
            <a:r>
              <a:rPr lang="en-US" dirty="0"/>
              <a:t>CART Field Office Workflow</a:t>
            </a:r>
          </a:p>
        </p:txBody>
      </p:sp>
      <p:sp>
        <p:nvSpPr>
          <p:cNvPr id="4" name="TextBox 3">
            <a:extLst>
              <a:ext uri="{FF2B5EF4-FFF2-40B4-BE49-F238E27FC236}">
                <a16:creationId xmlns:a16="http://schemas.microsoft.com/office/drawing/2014/main" id="{F5945CBB-B3AC-41E2-B56C-BA8B13BB299F}"/>
              </a:ext>
            </a:extLst>
          </p:cNvPr>
          <p:cNvSpPr txBox="1"/>
          <p:nvPr/>
        </p:nvSpPr>
        <p:spPr>
          <a:xfrm>
            <a:off x="1309999" y="2219407"/>
            <a:ext cx="893347" cy="1015663"/>
          </a:xfrm>
          <a:prstGeom prst="rect">
            <a:avLst/>
          </a:prstGeom>
          <a:solidFill>
            <a:schemeClr val="accent2">
              <a:lumMod val="50000"/>
            </a:schemeClr>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Creates Schedule</a:t>
            </a:r>
          </a:p>
          <a:p>
            <a:pPr marL="128588" indent="-128588">
              <a:buFont typeface="Arial" panose="020B0604020202020204" pitchFamily="34" charset="0"/>
              <a:buChar char="•"/>
            </a:pPr>
            <a:r>
              <a:rPr lang="en-US" sz="1200" dirty="0">
                <a:solidFill>
                  <a:schemeClr val="bg1">
                    <a:lumMod val="95000"/>
                  </a:schemeClr>
                </a:solidFill>
              </a:rPr>
              <a:t>Pick PLUs</a:t>
            </a:r>
          </a:p>
        </p:txBody>
      </p:sp>
      <p:sp>
        <p:nvSpPr>
          <p:cNvPr id="5" name="TextBox 4">
            <a:extLst>
              <a:ext uri="{FF2B5EF4-FFF2-40B4-BE49-F238E27FC236}">
                <a16:creationId xmlns:a16="http://schemas.microsoft.com/office/drawing/2014/main" id="{F6755ABC-1171-4EB7-A535-206ED3049D0A}"/>
              </a:ext>
            </a:extLst>
          </p:cNvPr>
          <p:cNvSpPr txBox="1"/>
          <p:nvPr/>
        </p:nvSpPr>
        <p:spPr>
          <a:xfrm>
            <a:off x="206619" y="2196649"/>
            <a:ext cx="893347" cy="1200329"/>
          </a:xfrm>
          <a:prstGeom prst="rect">
            <a:avLst/>
          </a:prstGeom>
          <a:solidFill>
            <a:schemeClr val="bg2"/>
          </a:solidFill>
          <a:ln>
            <a:solidFill>
              <a:schemeClr val="tx1"/>
            </a:solidFill>
            <a:prstDash val="dash"/>
          </a:ln>
        </p:spPr>
        <p:txBody>
          <a:bodyPr wrap="square" rtlCol="0">
            <a:spAutoFit/>
          </a:bodyPr>
          <a:lstStyle/>
          <a:p>
            <a:r>
              <a:rPr lang="en-US" sz="1200" dirty="0"/>
              <a:t>Planner Pre-Screens as determined by State</a:t>
            </a:r>
          </a:p>
        </p:txBody>
      </p:sp>
      <p:sp>
        <p:nvSpPr>
          <p:cNvPr id="6" name="TextBox 5">
            <a:extLst>
              <a:ext uri="{FF2B5EF4-FFF2-40B4-BE49-F238E27FC236}">
                <a16:creationId xmlns:a16="http://schemas.microsoft.com/office/drawing/2014/main" id="{FCE6129B-37B1-419F-B2B4-04DFF23035A7}"/>
              </a:ext>
            </a:extLst>
          </p:cNvPr>
          <p:cNvSpPr txBox="1"/>
          <p:nvPr/>
        </p:nvSpPr>
        <p:spPr>
          <a:xfrm>
            <a:off x="2358368" y="2219407"/>
            <a:ext cx="1725883" cy="2308324"/>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Planner</a:t>
            </a:r>
            <a:r>
              <a:rPr lang="en-US" sz="1200" dirty="0"/>
              <a:t> Creates Assessment </a:t>
            </a:r>
          </a:p>
          <a:p>
            <a:pPr marL="128588" indent="-128588">
              <a:buFont typeface="Arial" panose="020B0604020202020204" pitchFamily="34" charset="0"/>
              <a:buChar char="•"/>
            </a:pPr>
            <a:r>
              <a:rPr lang="en-US" sz="1200" dirty="0"/>
              <a:t>Select RC</a:t>
            </a:r>
          </a:p>
          <a:p>
            <a:pPr marL="128588" indent="-128588">
              <a:buFont typeface="Arial" panose="020B0604020202020204" pitchFamily="34" charset="0"/>
              <a:buChar char="•"/>
            </a:pPr>
            <a:r>
              <a:rPr lang="en-US" sz="1200" dirty="0"/>
              <a:t>Assess Existing Condition including Existing Practices</a:t>
            </a:r>
          </a:p>
          <a:p>
            <a:pPr marL="128588" indent="-128588">
              <a:buFont typeface="Arial" panose="020B0604020202020204" pitchFamily="34" charset="0"/>
              <a:buChar char="•"/>
            </a:pPr>
            <a:r>
              <a:rPr lang="en-US" sz="1200" dirty="0"/>
              <a:t>Select New Practice</a:t>
            </a:r>
          </a:p>
          <a:p>
            <a:pPr marL="128588" indent="-128588">
              <a:buFont typeface="Arial" panose="020B0604020202020204" pitchFamily="34" charset="0"/>
              <a:buChar char="•"/>
            </a:pPr>
            <a:r>
              <a:rPr lang="en-US" sz="1200" dirty="0"/>
              <a:t>Planner Override</a:t>
            </a:r>
          </a:p>
          <a:p>
            <a:pPr marL="128588" indent="-128588">
              <a:buFont typeface="Arial" panose="020B0604020202020204" pitchFamily="34" charset="0"/>
              <a:buChar char="•"/>
            </a:pPr>
            <a:r>
              <a:rPr lang="en-US" sz="1200" dirty="0"/>
              <a:t>Collect Special Concerns Info</a:t>
            </a:r>
          </a:p>
          <a:p>
            <a:pPr marL="128588" indent="-128588">
              <a:buFont typeface="Arial" panose="020B0604020202020204" pitchFamily="34" charset="0"/>
              <a:buChar char="•"/>
            </a:pPr>
            <a:r>
              <a:rPr lang="en-US" sz="1200" dirty="0"/>
              <a:t>Complete Assessment</a:t>
            </a:r>
          </a:p>
        </p:txBody>
      </p:sp>
      <p:sp>
        <p:nvSpPr>
          <p:cNvPr id="7" name="TextBox 6">
            <a:extLst>
              <a:ext uri="{FF2B5EF4-FFF2-40B4-BE49-F238E27FC236}">
                <a16:creationId xmlns:a16="http://schemas.microsoft.com/office/drawing/2014/main" id="{37A324B3-E007-47DD-9813-73F0FE7E4B2C}"/>
              </a:ext>
            </a:extLst>
          </p:cNvPr>
          <p:cNvSpPr txBox="1"/>
          <p:nvPr/>
        </p:nvSpPr>
        <p:spPr>
          <a:xfrm>
            <a:off x="2157421" y="6240520"/>
            <a:ext cx="500339" cy="276999"/>
          </a:xfrm>
          <a:prstGeom prst="rect">
            <a:avLst/>
          </a:prstGeom>
          <a:solidFill>
            <a:schemeClr val="accent2">
              <a:lumMod val="50000"/>
            </a:schemeClr>
          </a:solidFill>
          <a:ln>
            <a:solidFill>
              <a:schemeClr val="tx1"/>
            </a:solidFill>
          </a:ln>
        </p:spPr>
        <p:txBody>
          <a:bodyPr wrap="square" rtlCol="0">
            <a:spAutoFit/>
          </a:bodyPr>
          <a:lstStyle/>
          <a:p>
            <a:r>
              <a:rPr lang="en-US" sz="1200" dirty="0">
                <a:solidFill>
                  <a:schemeClr val="bg1">
                    <a:lumMod val="95000"/>
                  </a:schemeClr>
                </a:solidFill>
              </a:rPr>
              <a:t>CD</a:t>
            </a:r>
          </a:p>
        </p:txBody>
      </p:sp>
      <p:sp>
        <p:nvSpPr>
          <p:cNvPr id="8" name="TextBox 7">
            <a:extLst>
              <a:ext uri="{FF2B5EF4-FFF2-40B4-BE49-F238E27FC236}">
                <a16:creationId xmlns:a16="http://schemas.microsoft.com/office/drawing/2014/main" id="{F8C58A1C-2C5E-4F92-B624-0513A9ABC3C4}"/>
              </a:ext>
            </a:extLst>
          </p:cNvPr>
          <p:cNvSpPr txBox="1"/>
          <p:nvPr/>
        </p:nvSpPr>
        <p:spPr>
          <a:xfrm>
            <a:off x="2770225" y="6240518"/>
            <a:ext cx="699189" cy="276999"/>
          </a:xfrm>
          <a:prstGeom prst="rect">
            <a:avLst/>
          </a:prstGeom>
          <a:solidFill>
            <a:schemeClr val="accent1">
              <a:lumMod val="40000"/>
              <a:lumOff val="60000"/>
            </a:schemeClr>
          </a:solidFill>
          <a:ln>
            <a:solidFill>
              <a:schemeClr val="tx1"/>
            </a:solidFill>
          </a:ln>
        </p:spPr>
        <p:txBody>
          <a:bodyPr wrap="square" rtlCol="0">
            <a:spAutoFit/>
          </a:bodyPr>
          <a:lstStyle/>
          <a:p>
            <a:r>
              <a:rPr lang="en-US" sz="1200" dirty="0"/>
              <a:t>CART</a:t>
            </a:r>
          </a:p>
        </p:txBody>
      </p:sp>
      <p:sp>
        <p:nvSpPr>
          <p:cNvPr id="9" name="TextBox 8">
            <a:extLst>
              <a:ext uri="{FF2B5EF4-FFF2-40B4-BE49-F238E27FC236}">
                <a16:creationId xmlns:a16="http://schemas.microsoft.com/office/drawing/2014/main" id="{7FCD3A44-839B-4F32-A2CA-D544FE660734}"/>
              </a:ext>
            </a:extLst>
          </p:cNvPr>
          <p:cNvSpPr txBox="1"/>
          <p:nvPr/>
        </p:nvSpPr>
        <p:spPr>
          <a:xfrm>
            <a:off x="4251592" y="2201668"/>
            <a:ext cx="1386641" cy="2308324"/>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Planner</a:t>
            </a:r>
            <a:r>
              <a:rPr lang="en-US" sz="1200" dirty="0"/>
              <a:t> Ranks Assessment Practices</a:t>
            </a:r>
          </a:p>
          <a:p>
            <a:pPr marL="128588" indent="-128588">
              <a:buFont typeface="Arial" panose="020B0604020202020204" pitchFamily="34" charset="0"/>
              <a:buChar char="•"/>
            </a:pPr>
            <a:r>
              <a:rPr lang="en-US" sz="1200" dirty="0"/>
              <a:t>Identify applicable Ranking Pools</a:t>
            </a:r>
          </a:p>
          <a:p>
            <a:pPr marL="128588" indent="-128588">
              <a:buFont typeface="Arial" panose="020B0604020202020204" pitchFamily="34" charset="0"/>
              <a:buChar char="•"/>
            </a:pPr>
            <a:r>
              <a:rPr lang="en-US" sz="1200" dirty="0"/>
              <a:t>Score Priority Questions</a:t>
            </a:r>
          </a:p>
          <a:p>
            <a:pPr marL="128588" indent="-128588">
              <a:buFont typeface="Arial" panose="020B0604020202020204" pitchFamily="34" charset="0"/>
              <a:buChar char="•"/>
            </a:pPr>
            <a:r>
              <a:rPr lang="en-US" sz="1200" dirty="0"/>
              <a:t>Finalize Score</a:t>
            </a:r>
          </a:p>
          <a:p>
            <a:pPr marL="128588" indent="-128588">
              <a:buFont typeface="Arial" panose="020B0604020202020204" pitchFamily="34" charset="0"/>
              <a:buChar char="•"/>
            </a:pPr>
            <a:r>
              <a:rPr lang="en-US" sz="1200" dirty="0"/>
              <a:t>Estimate Cost by Ranking Pool</a:t>
            </a:r>
          </a:p>
        </p:txBody>
      </p:sp>
      <p:sp>
        <p:nvSpPr>
          <p:cNvPr id="10" name="TextBox 9">
            <a:extLst>
              <a:ext uri="{FF2B5EF4-FFF2-40B4-BE49-F238E27FC236}">
                <a16:creationId xmlns:a16="http://schemas.microsoft.com/office/drawing/2014/main" id="{B18D4041-6BC2-46A6-82BC-9200E08C2F67}"/>
              </a:ext>
            </a:extLst>
          </p:cNvPr>
          <p:cNvSpPr txBox="1"/>
          <p:nvPr/>
        </p:nvSpPr>
        <p:spPr>
          <a:xfrm>
            <a:off x="5821220" y="2196649"/>
            <a:ext cx="1033221" cy="1569660"/>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Program Manager </a:t>
            </a:r>
            <a:r>
              <a:rPr lang="en-US" sz="1200" dirty="0"/>
              <a:t>Selects Assessment and associated Practices by Ranking</a:t>
            </a:r>
          </a:p>
        </p:txBody>
      </p:sp>
      <p:sp>
        <p:nvSpPr>
          <p:cNvPr id="11" name="TextBox 10">
            <a:extLst>
              <a:ext uri="{FF2B5EF4-FFF2-40B4-BE49-F238E27FC236}">
                <a16:creationId xmlns:a16="http://schemas.microsoft.com/office/drawing/2014/main" id="{61FD92F0-5231-4CE6-9370-F8C6ADBCA9D9}"/>
              </a:ext>
            </a:extLst>
          </p:cNvPr>
          <p:cNvSpPr txBox="1"/>
          <p:nvPr/>
        </p:nvSpPr>
        <p:spPr>
          <a:xfrm>
            <a:off x="7021781" y="2196649"/>
            <a:ext cx="963163" cy="1384995"/>
          </a:xfrm>
          <a:prstGeom prst="rect">
            <a:avLst/>
          </a:prstGeom>
          <a:solidFill>
            <a:schemeClr val="accent2">
              <a:lumMod val="50000"/>
            </a:schemeClr>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Completes Plan</a:t>
            </a:r>
          </a:p>
          <a:p>
            <a:pPr marL="128588" indent="-128588">
              <a:buFont typeface="Arial" panose="020B0604020202020204" pitchFamily="34" charset="0"/>
              <a:buChar char="•"/>
            </a:pPr>
            <a:r>
              <a:rPr lang="en-US" sz="1200" dirty="0">
                <a:solidFill>
                  <a:schemeClr val="bg1">
                    <a:lumMod val="95000"/>
                  </a:schemeClr>
                </a:solidFill>
              </a:rPr>
              <a:t>Digitizes Practices </a:t>
            </a:r>
          </a:p>
          <a:p>
            <a:pPr marL="128588" indent="-128588">
              <a:buFont typeface="Arial" panose="020B0604020202020204" pitchFamily="34" charset="0"/>
              <a:buChar char="•"/>
            </a:pPr>
            <a:r>
              <a:rPr lang="en-US" sz="1200" dirty="0">
                <a:solidFill>
                  <a:schemeClr val="bg1">
                    <a:lumMod val="95000"/>
                  </a:schemeClr>
                </a:solidFill>
              </a:rPr>
              <a:t>Contract Wizard</a:t>
            </a:r>
          </a:p>
        </p:txBody>
      </p:sp>
      <p:sp>
        <p:nvSpPr>
          <p:cNvPr id="12" name="TextBox 11">
            <a:extLst>
              <a:ext uri="{FF2B5EF4-FFF2-40B4-BE49-F238E27FC236}">
                <a16:creationId xmlns:a16="http://schemas.microsoft.com/office/drawing/2014/main" id="{4019F3FF-7789-42BD-AA0F-2942B25FD71C}"/>
              </a:ext>
            </a:extLst>
          </p:cNvPr>
          <p:cNvSpPr txBox="1"/>
          <p:nvPr/>
        </p:nvSpPr>
        <p:spPr>
          <a:xfrm>
            <a:off x="8139966" y="2201668"/>
            <a:ext cx="786290" cy="646331"/>
          </a:xfrm>
          <a:prstGeom prst="rect">
            <a:avLst/>
          </a:prstGeom>
          <a:solidFill>
            <a:srgbClr val="7030A0"/>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Finalizes</a:t>
            </a:r>
          </a:p>
          <a:p>
            <a:r>
              <a:rPr lang="en-US" sz="1200" dirty="0">
                <a:solidFill>
                  <a:schemeClr val="bg1">
                    <a:lumMod val="95000"/>
                  </a:schemeClr>
                </a:solidFill>
              </a:rPr>
              <a:t>Contract</a:t>
            </a:r>
          </a:p>
        </p:txBody>
      </p:sp>
      <p:sp>
        <p:nvSpPr>
          <p:cNvPr id="13" name="TextBox 12">
            <a:extLst>
              <a:ext uri="{FF2B5EF4-FFF2-40B4-BE49-F238E27FC236}">
                <a16:creationId xmlns:a16="http://schemas.microsoft.com/office/drawing/2014/main" id="{2EDBD295-89E1-4B38-BAA4-5EEFB244BDD6}"/>
              </a:ext>
            </a:extLst>
          </p:cNvPr>
          <p:cNvSpPr txBox="1"/>
          <p:nvPr/>
        </p:nvSpPr>
        <p:spPr>
          <a:xfrm>
            <a:off x="1091824" y="6240520"/>
            <a:ext cx="957396" cy="276999"/>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Protracts</a:t>
            </a:r>
          </a:p>
        </p:txBody>
      </p:sp>
      <p:sp>
        <p:nvSpPr>
          <p:cNvPr id="14" name="TextBox 13">
            <a:extLst>
              <a:ext uri="{FF2B5EF4-FFF2-40B4-BE49-F238E27FC236}">
                <a16:creationId xmlns:a16="http://schemas.microsoft.com/office/drawing/2014/main" id="{5A79EF7A-2A9F-4406-BED3-48E960C65F21}"/>
              </a:ext>
            </a:extLst>
          </p:cNvPr>
          <p:cNvSpPr txBox="1"/>
          <p:nvPr/>
        </p:nvSpPr>
        <p:spPr>
          <a:xfrm>
            <a:off x="206619" y="4933843"/>
            <a:ext cx="5336881" cy="461665"/>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May Start Application, including eligibility, but must be completed by end of Ranking Process</a:t>
            </a:r>
          </a:p>
        </p:txBody>
      </p:sp>
      <p:sp>
        <p:nvSpPr>
          <p:cNvPr id="15" name="TextBox 14">
            <a:extLst>
              <a:ext uri="{FF2B5EF4-FFF2-40B4-BE49-F238E27FC236}">
                <a16:creationId xmlns:a16="http://schemas.microsoft.com/office/drawing/2014/main" id="{FC050FC5-D0A6-4214-A799-065BF6F3C6EB}"/>
              </a:ext>
            </a:extLst>
          </p:cNvPr>
          <p:cNvSpPr txBox="1"/>
          <p:nvPr/>
        </p:nvSpPr>
        <p:spPr>
          <a:xfrm>
            <a:off x="206619" y="4620320"/>
            <a:ext cx="3890055" cy="276999"/>
          </a:xfrm>
          <a:prstGeom prst="rect">
            <a:avLst/>
          </a:prstGeom>
          <a:solidFill>
            <a:schemeClr val="bg2"/>
          </a:solidFill>
          <a:ln>
            <a:solidFill>
              <a:schemeClr val="tx1"/>
            </a:solidFill>
          </a:ln>
        </p:spPr>
        <p:txBody>
          <a:bodyPr wrap="square" rtlCol="0">
            <a:spAutoFit/>
          </a:bodyPr>
          <a:lstStyle/>
          <a:p>
            <a:r>
              <a:rPr lang="en-US" sz="1200" dirty="0"/>
              <a:t>Client Info and/or Field Visits conducted as appropriate</a:t>
            </a:r>
          </a:p>
        </p:txBody>
      </p:sp>
      <p:cxnSp>
        <p:nvCxnSpPr>
          <p:cNvPr id="16" name="Straight Arrow Connector 15">
            <a:extLst>
              <a:ext uri="{FF2B5EF4-FFF2-40B4-BE49-F238E27FC236}">
                <a16:creationId xmlns:a16="http://schemas.microsoft.com/office/drawing/2014/main" id="{0D9F5FC4-84F1-486C-9F80-E4DB52FDB97A}"/>
              </a:ext>
            </a:extLst>
          </p:cNvPr>
          <p:cNvCxnSpPr>
            <a:cxnSpLocks/>
          </p:cNvCxnSpPr>
          <p:nvPr/>
        </p:nvCxnSpPr>
        <p:spPr>
          <a:xfrm>
            <a:off x="1119442" y="2495222"/>
            <a:ext cx="1905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EC3E40-8B67-4705-8FB6-BAF6195E43F2}"/>
              </a:ext>
            </a:extLst>
          </p:cNvPr>
          <p:cNvCxnSpPr/>
          <p:nvPr/>
        </p:nvCxnSpPr>
        <p:spPr>
          <a:xfrm>
            <a:off x="2201910" y="2493654"/>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540C02A-C406-4279-86CE-02D7BC3ECA4B}"/>
              </a:ext>
            </a:extLst>
          </p:cNvPr>
          <p:cNvCxnSpPr/>
          <p:nvPr/>
        </p:nvCxnSpPr>
        <p:spPr>
          <a:xfrm>
            <a:off x="4087747" y="2517399"/>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8F8761-649C-444E-93CA-0F095A17DEB3}"/>
              </a:ext>
            </a:extLst>
          </p:cNvPr>
          <p:cNvCxnSpPr/>
          <p:nvPr/>
        </p:nvCxnSpPr>
        <p:spPr>
          <a:xfrm>
            <a:off x="5631266" y="2510047"/>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A5FA42-1453-4932-9AE4-0CB83D76A93F}"/>
              </a:ext>
            </a:extLst>
          </p:cNvPr>
          <p:cNvCxnSpPr>
            <a:cxnSpLocks/>
          </p:cNvCxnSpPr>
          <p:nvPr/>
        </p:nvCxnSpPr>
        <p:spPr>
          <a:xfrm>
            <a:off x="6862073" y="2497159"/>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048B33-7D57-471E-97C5-08A185EDD232}"/>
              </a:ext>
            </a:extLst>
          </p:cNvPr>
          <p:cNvCxnSpPr/>
          <p:nvPr/>
        </p:nvCxnSpPr>
        <p:spPr>
          <a:xfrm>
            <a:off x="7966848" y="2434108"/>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26A47C-4E9B-4221-AA61-FF0D15EBDE30}"/>
              </a:ext>
            </a:extLst>
          </p:cNvPr>
          <p:cNvSpPr txBox="1"/>
          <p:nvPr/>
        </p:nvSpPr>
        <p:spPr>
          <a:xfrm>
            <a:off x="3562843" y="6240518"/>
            <a:ext cx="826537" cy="276999"/>
          </a:xfrm>
          <a:prstGeom prst="rect">
            <a:avLst/>
          </a:prstGeom>
          <a:solidFill>
            <a:schemeClr val="accent5">
              <a:lumMod val="60000"/>
              <a:lumOff val="40000"/>
            </a:schemeClr>
          </a:solidFill>
          <a:ln>
            <a:solidFill>
              <a:schemeClr val="tx1"/>
            </a:solidFill>
          </a:ln>
        </p:spPr>
        <p:txBody>
          <a:bodyPr wrap="square" rtlCol="0">
            <a:spAutoFit/>
          </a:bodyPr>
          <a:lstStyle/>
          <a:p>
            <a:r>
              <a:rPr lang="en-US" sz="1200" dirty="0"/>
              <a:t>CPDES</a:t>
            </a:r>
          </a:p>
        </p:txBody>
      </p:sp>
      <p:sp>
        <p:nvSpPr>
          <p:cNvPr id="28" name="TextBox 27">
            <a:extLst>
              <a:ext uri="{FF2B5EF4-FFF2-40B4-BE49-F238E27FC236}">
                <a16:creationId xmlns:a16="http://schemas.microsoft.com/office/drawing/2014/main" id="{8767F0F8-26C2-4AE2-8849-0ED3A91E083E}"/>
              </a:ext>
            </a:extLst>
          </p:cNvPr>
          <p:cNvSpPr txBox="1"/>
          <p:nvPr/>
        </p:nvSpPr>
        <p:spPr>
          <a:xfrm>
            <a:off x="4488357" y="6240518"/>
            <a:ext cx="488432" cy="276999"/>
          </a:xfrm>
          <a:prstGeom prst="rect">
            <a:avLst/>
          </a:prstGeom>
          <a:solidFill>
            <a:srgbClr val="FFC000"/>
          </a:solidFill>
          <a:ln>
            <a:solidFill>
              <a:schemeClr val="tx1"/>
            </a:solidFill>
          </a:ln>
        </p:spPr>
        <p:txBody>
          <a:bodyPr wrap="square" rtlCol="0">
            <a:spAutoFit/>
          </a:bodyPr>
          <a:lstStyle/>
          <a:p>
            <a:r>
              <a:rPr lang="en-US" sz="1200" dirty="0"/>
              <a:t>FM</a:t>
            </a:r>
          </a:p>
        </p:txBody>
      </p:sp>
      <p:sp>
        <p:nvSpPr>
          <p:cNvPr id="35" name="TextBox 34">
            <a:extLst>
              <a:ext uri="{FF2B5EF4-FFF2-40B4-BE49-F238E27FC236}">
                <a16:creationId xmlns:a16="http://schemas.microsoft.com/office/drawing/2014/main" id="{33D6BBCB-5863-43EB-96C2-874506F69764}"/>
              </a:ext>
            </a:extLst>
          </p:cNvPr>
          <p:cNvSpPr txBox="1"/>
          <p:nvPr/>
        </p:nvSpPr>
        <p:spPr>
          <a:xfrm>
            <a:off x="978721" y="5764477"/>
            <a:ext cx="4053385" cy="369332"/>
          </a:xfrm>
          <a:prstGeom prst="rect">
            <a:avLst/>
          </a:prstGeom>
          <a:noFill/>
        </p:spPr>
        <p:txBody>
          <a:bodyPr wrap="square" rtlCol="0">
            <a:spAutoFit/>
          </a:bodyPr>
          <a:lstStyle/>
          <a:p>
            <a:pPr algn="ctr"/>
            <a:r>
              <a:rPr lang="en-US" dirty="0"/>
              <a:t>Workflow Application</a:t>
            </a:r>
          </a:p>
        </p:txBody>
      </p:sp>
      <p:sp>
        <p:nvSpPr>
          <p:cNvPr id="36" name="TextBox 35">
            <a:extLst>
              <a:ext uri="{FF2B5EF4-FFF2-40B4-BE49-F238E27FC236}">
                <a16:creationId xmlns:a16="http://schemas.microsoft.com/office/drawing/2014/main" id="{437DA0D0-9130-4FDD-9655-E46457FFCBAF}"/>
              </a:ext>
            </a:extLst>
          </p:cNvPr>
          <p:cNvSpPr txBox="1"/>
          <p:nvPr/>
        </p:nvSpPr>
        <p:spPr>
          <a:xfrm>
            <a:off x="142995" y="1760868"/>
            <a:ext cx="8868827" cy="369332"/>
          </a:xfrm>
          <a:prstGeom prst="rect">
            <a:avLst/>
          </a:prstGeom>
          <a:noFill/>
        </p:spPr>
        <p:txBody>
          <a:bodyPr wrap="square" rtlCol="0">
            <a:spAutoFit/>
          </a:bodyPr>
          <a:lstStyle/>
          <a:p>
            <a:pPr algn="ctr"/>
            <a:r>
              <a:rPr lang="en-US" dirty="0"/>
              <a:t>Enhanced Field Office Workflow</a:t>
            </a:r>
          </a:p>
        </p:txBody>
      </p:sp>
    </p:spTree>
    <p:extLst>
      <p:ext uri="{BB962C8B-B14F-4D97-AF65-F5344CB8AC3E}">
        <p14:creationId xmlns:p14="http://schemas.microsoft.com/office/powerpoint/2010/main" val="100367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7460FC5-794E-4BB7-997A-98579936700D}"/>
              </a:ext>
            </a:extLst>
          </p:cNvPr>
          <p:cNvSpPr/>
          <p:nvPr/>
        </p:nvSpPr>
        <p:spPr>
          <a:xfrm>
            <a:off x="1405054" y="2123278"/>
            <a:ext cx="6509196" cy="2214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594C451B-F76C-4317-A2B0-0AFF038DC718}"/>
              </a:ext>
            </a:extLst>
          </p:cNvPr>
          <p:cNvSpPr>
            <a:spLocks noGrp="1"/>
          </p:cNvSpPr>
          <p:nvPr>
            <p:ph type="title"/>
          </p:nvPr>
        </p:nvSpPr>
        <p:spPr>
          <a:xfrm>
            <a:off x="261815" y="635000"/>
            <a:ext cx="8757137" cy="806938"/>
          </a:xfrm>
        </p:spPr>
        <p:txBody>
          <a:bodyPr>
            <a:normAutofit/>
          </a:bodyPr>
          <a:lstStyle/>
          <a:p>
            <a:r>
              <a:rPr lang="en-US" dirty="0"/>
              <a:t>CART Configuration Workflow</a:t>
            </a:r>
          </a:p>
        </p:txBody>
      </p:sp>
      <p:sp>
        <p:nvSpPr>
          <p:cNvPr id="22" name="TextBox 21">
            <a:extLst>
              <a:ext uri="{FF2B5EF4-FFF2-40B4-BE49-F238E27FC236}">
                <a16:creationId xmlns:a16="http://schemas.microsoft.com/office/drawing/2014/main" id="{33F570E6-F959-4171-8F60-BF3C568244F6}"/>
              </a:ext>
            </a:extLst>
          </p:cNvPr>
          <p:cNvSpPr txBox="1"/>
          <p:nvPr/>
        </p:nvSpPr>
        <p:spPr>
          <a:xfrm>
            <a:off x="6294729" y="2772141"/>
            <a:ext cx="1490468" cy="1384995"/>
          </a:xfrm>
          <a:prstGeom prst="rect">
            <a:avLst/>
          </a:prstGeom>
          <a:solidFill>
            <a:schemeClr val="accent1">
              <a:lumMod val="40000"/>
              <a:lumOff val="60000"/>
            </a:schemeClr>
          </a:solidFill>
          <a:ln>
            <a:solidFill>
              <a:schemeClr val="tx1"/>
            </a:solidFill>
          </a:ln>
        </p:spPr>
        <p:txBody>
          <a:bodyPr wrap="square" rtlCol="0">
            <a:spAutoFit/>
          </a:bodyPr>
          <a:lstStyle/>
          <a:p>
            <a:r>
              <a:rPr lang="en-US" sz="1400" dirty="0"/>
              <a:t>Program Manager Configuration of Ranking Pools</a:t>
            </a:r>
          </a:p>
          <a:p>
            <a:pPr marL="128588" indent="-128588">
              <a:buFont typeface="Arial" panose="020B0604020202020204" pitchFamily="34" charset="0"/>
              <a:buChar char="•"/>
            </a:pPr>
            <a:r>
              <a:rPr lang="en-US" sz="1400" dirty="0">
                <a:highlight>
                  <a:srgbClr val="FFFF00"/>
                </a:highlight>
              </a:rPr>
              <a:t>Geospatial</a:t>
            </a:r>
          </a:p>
          <a:p>
            <a:pPr marL="128588" indent="-128588">
              <a:buFont typeface="Arial" panose="020B0604020202020204" pitchFamily="34" charset="0"/>
              <a:buChar char="•"/>
            </a:pPr>
            <a:r>
              <a:rPr lang="en-US" sz="1400" dirty="0"/>
              <a:t>Questions</a:t>
            </a:r>
          </a:p>
        </p:txBody>
      </p:sp>
      <p:sp>
        <p:nvSpPr>
          <p:cNvPr id="23" name="TextBox 22">
            <a:extLst>
              <a:ext uri="{FF2B5EF4-FFF2-40B4-BE49-F238E27FC236}">
                <a16:creationId xmlns:a16="http://schemas.microsoft.com/office/drawing/2014/main" id="{4F912CF8-2864-460A-AD4E-0F69FF3BEDF9}"/>
              </a:ext>
            </a:extLst>
          </p:cNvPr>
          <p:cNvSpPr txBox="1"/>
          <p:nvPr/>
        </p:nvSpPr>
        <p:spPr>
          <a:xfrm>
            <a:off x="3357751" y="2775221"/>
            <a:ext cx="1267386" cy="1169551"/>
          </a:xfrm>
          <a:prstGeom prst="rect">
            <a:avLst/>
          </a:prstGeom>
          <a:solidFill>
            <a:schemeClr val="accent1">
              <a:lumMod val="40000"/>
              <a:lumOff val="60000"/>
            </a:schemeClr>
          </a:solidFill>
          <a:ln>
            <a:solidFill>
              <a:schemeClr val="tx1"/>
            </a:solidFill>
          </a:ln>
        </p:spPr>
        <p:txBody>
          <a:bodyPr wrap="square" rtlCol="0">
            <a:spAutoFit/>
          </a:bodyPr>
          <a:lstStyle/>
          <a:p>
            <a:r>
              <a:rPr lang="en-US" sz="1400" dirty="0"/>
              <a:t>Assessment Question Configuration</a:t>
            </a:r>
          </a:p>
          <a:p>
            <a:pPr marL="128588" indent="-128588">
              <a:buFont typeface="Arial" panose="020B0604020202020204" pitchFamily="34" charset="0"/>
              <a:buChar char="•"/>
            </a:pPr>
            <a:r>
              <a:rPr lang="en-US" sz="1400" dirty="0">
                <a:highlight>
                  <a:srgbClr val="FFFF00"/>
                </a:highlight>
              </a:rPr>
              <a:t>Geospatial</a:t>
            </a:r>
          </a:p>
          <a:p>
            <a:pPr marL="128588" indent="-128588">
              <a:buFont typeface="Arial" panose="020B0604020202020204" pitchFamily="34" charset="0"/>
              <a:buChar char="•"/>
            </a:pPr>
            <a:r>
              <a:rPr lang="en-US" sz="1400" dirty="0"/>
              <a:t>Questions</a:t>
            </a:r>
          </a:p>
        </p:txBody>
      </p:sp>
      <p:sp>
        <p:nvSpPr>
          <p:cNvPr id="24" name="TextBox 23">
            <a:extLst>
              <a:ext uri="{FF2B5EF4-FFF2-40B4-BE49-F238E27FC236}">
                <a16:creationId xmlns:a16="http://schemas.microsoft.com/office/drawing/2014/main" id="{DFBB156E-4751-4771-817D-668998295AFB}"/>
              </a:ext>
            </a:extLst>
          </p:cNvPr>
          <p:cNvSpPr txBox="1"/>
          <p:nvPr/>
        </p:nvSpPr>
        <p:spPr>
          <a:xfrm>
            <a:off x="1613632" y="2772141"/>
            <a:ext cx="1400314" cy="954107"/>
          </a:xfrm>
          <a:prstGeom prst="rect">
            <a:avLst/>
          </a:prstGeom>
          <a:solidFill>
            <a:schemeClr val="accent5">
              <a:lumMod val="60000"/>
              <a:lumOff val="40000"/>
            </a:schemeClr>
          </a:solidFill>
          <a:ln>
            <a:solidFill>
              <a:schemeClr val="tx1"/>
            </a:solidFill>
          </a:ln>
        </p:spPr>
        <p:txBody>
          <a:bodyPr wrap="square" rtlCol="0">
            <a:spAutoFit/>
          </a:bodyPr>
          <a:lstStyle/>
          <a:p>
            <a:r>
              <a:rPr lang="en-US" sz="1400" dirty="0"/>
              <a:t>Resource Concern, Practices, and Points</a:t>
            </a:r>
          </a:p>
        </p:txBody>
      </p:sp>
      <p:sp>
        <p:nvSpPr>
          <p:cNvPr id="27" name="TextBox 26">
            <a:extLst>
              <a:ext uri="{FF2B5EF4-FFF2-40B4-BE49-F238E27FC236}">
                <a16:creationId xmlns:a16="http://schemas.microsoft.com/office/drawing/2014/main" id="{A5871DD8-C710-4585-98FB-4E06A10C9557}"/>
              </a:ext>
            </a:extLst>
          </p:cNvPr>
          <p:cNvSpPr txBox="1"/>
          <p:nvPr/>
        </p:nvSpPr>
        <p:spPr>
          <a:xfrm>
            <a:off x="1405054" y="2212669"/>
            <a:ext cx="6509196" cy="461665"/>
          </a:xfrm>
          <a:prstGeom prst="rect">
            <a:avLst/>
          </a:prstGeom>
          <a:noFill/>
        </p:spPr>
        <p:txBody>
          <a:bodyPr wrap="square" rtlCol="0">
            <a:spAutoFit/>
          </a:bodyPr>
          <a:lstStyle/>
          <a:p>
            <a:pPr algn="ctr"/>
            <a:r>
              <a:rPr lang="en-US" sz="2400" dirty="0"/>
              <a:t>Configuration Prior to Field Office Workflow</a:t>
            </a:r>
          </a:p>
        </p:txBody>
      </p:sp>
      <p:sp>
        <p:nvSpPr>
          <p:cNvPr id="29" name="TextBox 28">
            <a:extLst>
              <a:ext uri="{FF2B5EF4-FFF2-40B4-BE49-F238E27FC236}">
                <a16:creationId xmlns:a16="http://schemas.microsoft.com/office/drawing/2014/main" id="{4E5F0E1D-1EF2-46EB-9304-E9451AD7EACB}"/>
              </a:ext>
            </a:extLst>
          </p:cNvPr>
          <p:cNvSpPr txBox="1"/>
          <p:nvPr/>
        </p:nvSpPr>
        <p:spPr>
          <a:xfrm>
            <a:off x="4968943" y="2763542"/>
            <a:ext cx="990309" cy="738664"/>
          </a:xfrm>
          <a:prstGeom prst="rect">
            <a:avLst/>
          </a:prstGeom>
          <a:solidFill>
            <a:srgbClr val="FFC000"/>
          </a:solidFill>
          <a:ln>
            <a:solidFill>
              <a:schemeClr val="tx1"/>
            </a:solidFill>
          </a:ln>
        </p:spPr>
        <p:txBody>
          <a:bodyPr wrap="square" rtlCol="0">
            <a:spAutoFit/>
          </a:bodyPr>
          <a:lstStyle/>
          <a:p>
            <a:r>
              <a:rPr lang="en-US" sz="1400" dirty="0"/>
              <a:t>Spending Plan and line items</a:t>
            </a:r>
          </a:p>
        </p:txBody>
      </p:sp>
      <p:cxnSp>
        <p:nvCxnSpPr>
          <p:cNvPr id="37" name="Straight Arrow Connector 36">
            <a:extLst>
              <a:ext uri="{FF2B5EF4-FFF2-40B4-BE49-F238E27FC236}">
                <a16:creationId xmlns:a16="http://schemas.microsoft.com/office/drawing/2014/main" id="{0F0B0E52-BC37-4AF0-ADD4-B7098ABBF010}"/>
              </a:ext>
            </a:extLst>
          </p:cNvPr>
          <p:cNvCxnSpPr>
            <a:cxnSpLocks/>
          </p:cNvCxnSpPr>
          <p:nvPr/>
        </p:nvCxnSpPr>
        <p:spPr>
          <a:xfrm flipV="1">
            <a:off x="3976121" y="4293049"/>
            <a:ext cx="0" cy="5900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945EFD0-9130-4128-B2AF-D91FD214005B}"/>
              </a:ext>
            </a:extLst>
          </p:cNvPr>
          <p:cNvCxnSpPr>
            <a:cxnSpLocks/>
          </p:cNvCxnSpPr>
          <p:nvPr/>
        </p:nvCxnSpPr>
        <p:spPr>
          <a:xfrm flipV="1">
            <a:off x="7043404" y="4293050"/>
            <a:ext cx="0" cy="5900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14F1F3B-69CD-4301-8F5B-786C77244AEF}"/>
              </a:ext>
            </a:extLst>
          </p:cNvPr>
          <p:cNvSpPr txBox="1"/>
          <p:nvPr/>
        </p:nvSpPr>
        <p:spPr>
          <a:xfrm>
            <a:off x="2918834" y="4877638"/>
            <a:ext cx="2338938" cy="523220"/>
          </a:xfrm>
          <a:prstGeom prst="rect">
            <a:avLst/>
          </a:prstGeom>
          <a:noFill/>
        </p:spPr>
        <p:txBody>
          <a:bodyPr wrap="square" rtlCol="0">
            <a:spAutoFit/>
          </a:bodyPr>
          <a:lstStyle/>
          <a:p>
            <a:r>
              <a:rPr lang="en-US" sz="1400" dirty="0"/>
              <a:t>National development</a:t>
            </a:r>
          </a:p>
          <a:p>
            <a:r>
              <a:rPr lang="en-US" sz="1400" dirty="0"/>
              <a:t>of questions and answers</a:t>
            </a:r>
          </a:p>
        </p:txBody>
      </p:sp>
      <p:sp>
        <p:nvSpPr>
          <p:cNvPr id="41" name="TextBox 40">
            <a:extLst>
              <a:ext uri="{FF2B5EF4-FFF2-40B4-BE49-F238E27FC236}">
                <a16:creationId xmlns:a16="http://schemas.microsoft.com/office/drawing/2014/main" id="{4728D600-93C9-4487-89C5-EDB8EEF831B9}"/>
              </a:ext>
            </a:extLst>
          </p:cNvPr>
          <p:cNvSpPr txBox="1"/>
          <p:nvPr/>
        </p:nvSpPr>
        <p:spPr>
          <a:xfrm>
            <a:off x="5647538" y="4881566"/>
            <a:ext cx="2851907" cy="523220"/>
          </a:xfrm>
          <a:prstGeom prst="rect">
            <a:avLst/>
          </a:prstGeom>
          <a:noFill/>
        </p:spPr>
        <p:txBody>
          <a:bodyPr wrap="square" rtlCol="0">
            <a:spAutoFit/>
          </a:bodyPr>
          <a:lstStyle/>
          <a:p>
            <a:r>
              <a:rPr lang="en-US" sz="1400" dirty="0"/>
              <a:t>National and state development of questions and answers</a:t>
            </a:r>
          </a:p>
        </p:txBody>
      </p:sp>
      <p:sp>
        <p:nvSpPr>
          <p:cNvPr id="20" name="Rectangle 19">
            <a:extLst>
              <a:ext uri="{FF2B5EF4-FFF2-40B4-BE49-F238E27FC236}">
                <a16:creationId xmlns:a16="http://schemas.microsoft.com/office/drawing/2014/main" id="{5CD63411-29B6-4EB7-B5AD-58FD697227F8}"/>
              </a:ext>
            </a:extLst>
          </p:cNvPr>
          <p:cNvSpPr/>
          <p:nvPr/>
        </p:nvSpPr>
        <p:spPr>
          <a:xfrm>
            <a:off x="1026832" y="5748349"/>
            <a:ext cx="4053385" cy="880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D7A484C4-BFED-401D-B921-2CC47E4AC9E9}"/>
              </a:ext>
            </a:extLst>
          </p:cNvPr>
          <p:cNvSpPr txBox="1"/>
          <p:nvPr/>
        </p:nvSpPr>
        <p:spPr>
          <a:xfrm>
            <a:off x="2187966" y="6245781"/>
            <a:ext cx="500339" cy="276999"/>
          </a:xfrm>
          <a:prstGeom prst="rect">
            <a:avLst/>
          </a:prstGeom>
          <a:solidFill>
            <a:schemeClr val="accent2">
              <a:lumMod val="50000"/>
            </a:schemeClr>
          </a:solidFill>
          <a:ln>
            <a:solidFill>
              <a:schemeClr val="tx1"/>
            </a:solidFill>
          </a:ln>
        </p:spPr>
        <p:txBody>
          <a:bodyPr wrap="square" rtlCol="0">
            <a:spAutoFit/>
          </a:bodyPr>
          <a:lstStyle/>
          <a:p>
            <a:r>
              <a:rPr lang="en-US" sz="1200" dirty="0">
                <a:solidFill>
                  <a:schemeClr val="bg1">
                    <a:lumMod val="95000"/>
                  </a:schemeClr>
                </a:solidFill>
              </a:rPr>
              <a:t>CD</a:t>
            </a:r>
          </a:p>
        </p:txBody>
      </p:sp>
      <p:sp>
        <p:nvSpPr>
          <p:cNvPr id="26" name="TextBox 25">
            <a:extLst>
              <a:ext uri="{FF2B5EF4-FFF2-40B4-BE49-F238E27FC236}">
                <a16:creationId xmlns:a16="http://schemas.microsoft.com/office/drawing/2014/main" id="{F05F729F-25F4-4389-9E8E-B5510987375A}"/>
              </a:ext>
            </a:extLst>
          </p:cNvPr>
          <p:cNvSpPr txBox="1"/>
          <p:nvPr/>
        </p:nvSpPr>
        <p:spPr>
          <a:xfrm>
            <a:off x="2800770" y="6245779"/>
            <a:ext cx="699189" cy="276999"/>
          </a:xfrm>
          <a:prstGeom prst="rect">
            <a:avLst/>
          </a:prstGeom>
          <a:solidFill>
            <a:schemeClr val="accent1">
              <a:lumMod val="40000"/>
              <a:lumOff val="60000"/>
            </a:schemeClr>
          </a:solidFill>
          <a:ln>
            <a:solidFill>
              <a:schemeClr val="tx1"/>
            </a:solidFill>
          </a:ln>
        </p:spPr>
        <p:txBody>
          <a:bodyPr wrap="square" rtlCol="0">
            <a:spAutoFit/>
          </a:bodyPr>
          <a:lstStyle/>
          <a:p>
            <a:r>
              <a:rPr lang="en-US" sz="1200" dirty="0"/>
              <a:t>CART</a:t>
            </a:r>
          </a:p>
        </p:txBody>
      </p:sp>
      <p:sp>
        <p:nvSpPr>
          <p:cNvPr id="30" name="TextBox 29">
            <a:extLst>
              <a:ext uri="{FF2B5EF4-FFF2-40B4-BE49-F238E27FC236}">
                <a16:creationId xmlns:a16="http://schemas.microsoft.com/office/drawing/2014/main" id="{B48B0E0C-3C5B-455E-9D2A-26E5DAE10B26}"/>
              </a:ext>
            </a:extLst>
          </p:cNvPr>
          <p:cNvSpPr txBox="1"/>
          <p:nvPr/>
        </p:nvSpPr>
        <p:spPr>
          <a:xfrm>
            <a:off x="1122369" y="6245781"/>
            <a:ext cx="957396" cy="276999"/>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Protracts</a:t>
            </a:r>
          </a:p>
        </p:txBody>
      </p:sp>
      <p:sp>
        <p:nvSpPr>
          <p:cNvPr id="31" name="TextBox 30">
            <a:extLst>
              <a:ext uri="{FF2B5EF4-FFF2-40B4-BE49-F238E27FC236}">
                <a16:creationId xmlns:a16="http://schemas.microsoft.com/office/drawing/2014/main" id="{DCA25DBE-0D2E-440D-AAAB-C364992DB151}"/>
              </a:ext>
            </a:extLst>
          </p:cNvPr>
          <p:cNvSpPr txBox="1"/>
          <p:nvPr/>
        </p:nvSpPr>
        <p:spPr>
          <a:xfrm>
            <a:off x="3593388" y="6245779"/>
            <a:ext cx="826537" cy="276999"/>
          </a:xfrm>
          <a:prstGeom prst="rect">
            <a:avLst/>
          </a:prstGeom>
          <a:solidFill>
            <a:schemeClr val="accent5">
              <a:lumMod val="60000"/>
              <a:lumOff val="40000"/>
            </a:schemeClr>
          </a:solidFill>
          <a:ln>
            <a:solidFill>
              <a:schemeClr val="tx1"/>
            </a:solidFill>
          </a:ln>
        </p:spPr>
        <p:txBody>
          <a:bodyPr wrap="square" rtlCol="0">
            <a:spAutoFit/>
          </a:bodyPr>
          <a:lstStyle/>
          <a:p>
            <a:r>
              <a:rPr lang="en-US" sz="1200" dirty="0"/>
              <a:t>CPDES</a:t>
            </a:r>
          </a:p>
        </p:txBody>
      </p:sp>
      <p:sp>
        <p:nvSpPr>
          <p:cNvPr id="32" name="TextBox 31">
            <a:extLst>
              <a:ext uri="{FF2B5EF4-FFF2-40B4-BE49-F238E27FC236}">
                <a16:creationId xmlns:a16="http://schemas.microsoft.com/office/drawing/2014/main" id="{931D9E06-0B5D-47A2-B152-1FB3014478C9}"/>
              </a:ext>
            </a:extLst>
          </p:cNvPr>
          <p:cNvSpPr txBox="1"/>
          <p:nvPr/>
        </p:nvSpPr>
        <p:spPr>
          <a:xfrm>
            <a:off x="4518902" y="6245779"/>
            <a:ext cx="488432" cy="276999"/>
          </a:xfrm>
          <a:prstGeom prst="rect">
            <a:avLst/>
          </a:prstGeom>
          <a:solidFill>
            <a:srgbClr val="FFC000"/>
          </a:solidFill>
          <a:ln>
            <a:solidFill>
              <a:schemeClr val="tx1"/>
            </a:solidFill>
          </a:ln>
        </p:spPr>
        <p:txBody>
          <a:bodyPr wrap="square" rtlCol="0">
            <a:spAutoFit/>
          </a:bodyPr>
          <a:lstStyle/>
          <a:p>
            <a:r>
              <a:rPr lang="en-US" sz="1200" dirty="0"/>
              <a:t>FM</a:t>
            </a:r>
          </a:p>
        </p:txBody>
      </p:sp>
      <p:sp>
        <p:nvSpPr>
          <p:cNvPr id="36" name="TextBox 35">
            <a:extLst>
              <a:ext uri="{FF2B5EF4-FFF2-40B4-BE49-F238E27FC236}">
                <a16:creationId xmlns:a16="http://schemas.microsoft.com/office/drawing/2014/main" id="{488371A2-C483-4836-B1A2-19F222731977}"/>
              </a:ext>
            </a:extLst>
          </p:cNvPr>
          <p:cNvSpPr txBox="1"/>
          <p:nvPr/>
        </p:nvSpPr>
        <p:spPr>
          <a:xfrm>
            <a:off x="1009266" y="5769738"/>
            <a:ext cx="4053385" cy="369332"/>
          </a:xfrm>
          <a:prstGeom prst="rect">
            <a:avLst/>
          </a:prstGeom>
          <a:noFill/>
        </p:spPr>
        <p:txBody>
          <a:bodyPr wrap="square" rtlCol="0">
            <a:spAutoFit/>
          </a:bodyPr>
          <a:lstStyle/>
          <a:p>
            <a:pPr algn="ctr"/>
            <a:r>
              <a:rPr lang="en-US" dirty="0"/>
              <a:t>Workflow Application</a:t>
            </a:r>
          </a:p>
        </p:txBody>
      </p:sp>
    </p:spTree>
    <p:extLst>
      <p:ext uri="{BB962C8B-B14F-4D97-AF65-F5344CB8AC3E}">
        <p14:creationId xmlns:p14="http://schemas.microsoft.com/office/powerpoint/2010/main" val="133463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B2A4-9431-4682-A4EF-E2BB0EA157E4}"/>
              </a:ext>
            </a:extLst>
          </p:cNvPr>
          <p:cNvSpPr>
            <a:spLocks noGrp="1"/>
          </p:cNvSpPr>
          <p:nvPr>
            <p:ph type="title"/>
          </p:nvPr>
        </p:nvSpPr>
        <p:spPr/>
        <p:txBody>
          <a:bodyPr/>
          <a:lstStyle/>
          <a:p>
            <a:r>
              <a:rPr lang="en-US" dirty="0"/>
              <a:t>Conservation Desktop</a:t>
            </a:r>
          </a:p>
        </p:txBody>
      </p:sp>
      <p:pic>
        <p:nvPicPr>
          <p:cNvPr id="5" name="Picture 1" descr="image001">
            <a:extLst>
              <a:ext uri="{FF2B5EF4-FFF2-40B4-BE49-F238E27FC236}">
                <a16:creationId xmlns:a16="http://schemas.microsoft.com/office/drawing/2014/main" id="{4695AF88-C805-47A8-B5E5-E9FE311B06C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45397" y="1438623"/>
            <a:ext cx="8198603" cy="536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rrow: Right 5">
            <a:extLst>
              <a:ext uri="{FF2B5EF4-FFF2-40B4-BE49-F238E27FC236}">
                <a16:creationId xmlns:a16="http://schemas.microsoft.com/office/drawing/2014/main" id="{A18BBE88-31F0-4D6C-BC3C-81998BE8F6FA}"/>
              </a:ext>
            </a:extLst>
          </p:cNvPr>
          <p:cNvSpPr/>
          <p:nvPr/>
        </p:nvSpPr>
        <p:spPr>
          <a:xfrm>
            <a:off x="261815" y="2895600"/>
            <a:ext cx="539261"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974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68B0B9-E281-4D6D-AC77-3AA08F15E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40" y="1342850"/>
            <a:ext cx="9018952" cy="5517068"/>
          </a:xfrm>
          <a:prstGeom prst="rect">
            <a:avLst/>
          </a:prstGeom>
        </p:spPr>
      </p:pic>
      <p:sp>
        <p:nvSpPr>
          <p:cNvPr id="2" name="Title 1">
            <a:extLst>
              <a:ext uri="{FF2B5EF4-FFF2-40B4-BE49-F238E27FC236}">
                <a16:creationId xmlns:a16="http://schemas.microsoft.com/office/drawing/2014/main" id="{2DE4DA83-C37E-4738-9331-74EB9BC7A172}"/>
              </a:ext>
            </a:extLst>
          </p:cNvPr>
          <p:cNvSpPr>
            <a:spLocks noGrp="1"/>
          </p:cNvSpPr>
          <p:nvPr>
            <p:ph type="title"/>
          </p:nvPr>
        </p:nvSpPr>
        <p:spPr/>
        <p:txBody>
          <a:bodyPr/>
          <a:lstStyle/>
          <a:p>
            <a:r>
              <a:rPr lang="en-US" dirty="0"/>
              <a:t>CART Assessment</a:t>
            </a:r>
          </a:p>
        </p:txBody>
      </p:sp>
      <p:pic>
        <p:nvPicPr>
          <p:cNvPr id="6" name="Picture 49" descr="image001">
            <a:extLst>
              <a:ext uri="{FF2B5EF4-FFF2-40B4-BE49-F238E27FC236}">
                <a16:creationId xmlns:a16="http://schemas.microsoft.com/office/drawing/2014/main" id="{EC5396FA-F267-4332-9C67-E29E552754D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32310" y="3104020"/>
            <a:ext cx="1626429" cy="142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467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fontScale="90000"/>
          </a:bodyPr>
          <a:lstStyle/>
          <a:p>
            <a:r>
              <a:rPr lang="en-US" dirty="0"/>
              <a:t>CART Assessment – Resource Concerns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8</a:t>
            </a:fld>
            <a:endParaRPr lang="en-US" dirty="0"/>
          </a:p>
        </p:txBody>
      </p:sp>
      <p:pic>
        <p:nvPicPr>
          <p:cNvPr id="6" name="Picture 5">
            <a:extLst>
              <a:ext uri="{FF2B5EF4-FFF2-40B4-BE49-F238E27FC236}">
                <a16:creationId xmlns:a16="http://schemas.microsoft.com/office/drawing/2014/main" id="{E749C5D2-FEE0-4E48-A277-EF976F551B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634" y="1245647"/>
            <a:ext cx="8772732" cy="5612353"/>
          </a:xfrm>
          <a:prstGeom prst="rect">
            <a:avLst/>
          </a:prstGeom>
        </p:spPr>
      </p:pic>
    </p:spTree>
    <p:extLst>
      <p:ext uri="{BB962C8B-B14F-4D97-AF65-F5344CB8AC3E}">
        <p14:creationId xmlns:p14="http://schemas.microsoft.com/office/powerpoint/2010/main" val="151309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a:xfrm>
            <a:off x="261814" y="566615"/>
            <a:ext cx="8882186" cy="943708"/>
          </a:xfrm>
        </p:spPr>
        <p:txBody>
          <a:bodyPr>
            <a:normAutofit fontScale="90000"/>
          </a:bodyPr>
          <a:lstStyle/>
          <a:p>
            <a:r>
              <a:rPr lang="en-US" dirty="0"/>
              <a:t>CART Assessment – Existing Conditions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r>
              <a:rPr lang="en-US" dirty="0"/>
              <a:t>11</a:t>
            </a:r>
          </a:p>
        </p:txBody>
      </p:sp>
      <p:pic>
        <p:nvPicPr>
          <p:cNvPr id="3" name="Picture 2">
            <a:extLst>
              <a:ext uri="{FF2B5EF4-FFF2-40B4-BE49-F238E27FC236}">
                <a16:creationId xmlns:a16="http://schemas.microsoft.com/office/drawing/2014/main" id="{76ADA984-B015-4A90-8D22-1C9061B193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94884"/>
            <a:ext cx="9144000" cy="2923963"/>
          </a:xfrm>
          <a:prstGeom prst="rect">
            <a:avLst/>
          </a:prstGeom>
        </p:spPr>
      </p:pic>
      <p:pic>
        <p:nvPicPr>
          <p:cNvPr id="5" name="Picture 4">
            <a:extLst>
              <a:ext uri="{FF2B5EF4-FFF2-40B4-BE49-F238E27FC236}">
                <a16:creationId xmlns:a16="http://schemas.microsoft.com/office/drawing/2014/main" id="{8A101BC4-82B4-46E0-93AD-49C087C8F76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4518847"/>
            <a:ext cx="9144000" cy="2296632"/>
          </a:xfrm>
          <a:prstGeom prst="rect">
            <a:avLst/>
          </a:prstGeom>
        </p:spPr>
      </p:pic>
    </p:spTree>
    <p:extLst>
      <p:ext uri="{BB962C8B-B14F-4D97-AF65-F5344CB8AC3E}">
        <p14:creationId xmlns:p14="http://schemas.microsoft.com/office/powerpoint/2010/main" val="4017772587"/>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0C8951-AE17-481B-8F6D-11382E20307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A2E8C961-C31A-4A86-B687-D449026EDB40}">
  <ds:schemaRefs>
    <ds:schemaRef ds:uri="http://schemas.microsoft.com/sharepoint/v3/contenttype/forms"/>
  </ds:schemaRefs>
</ds:datastoreItem>
</file>

<file path=customXml/itemProps3.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10961</TotalTime>
  <Words>2027</Words>
  <Application>Microsoft Office PowerPoint</Application>
  <PresentationFormat>On-screen Show (4:3)</PresentationFormat>
  <Paragraphs>404</Paragraphs>
  <Slides>32</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Conservation Assessment Ranking Tool  Soils</vt:lpstr>
      <vt:lpstr>CART Overview</vt:lpstr>
      <vt:lpstr>CART Development</vt:lpstr>
      <vt:lpstr>CART Field Office Workflow</vt:lpstr>
      <vt:lpstr>CART Configuration Workflow</vt:lpstr>
      <vt:lpstr>Conservation Desktop</vt:lpstr>
      <vt:lpstr>CART Assessment</vt:lpstr>
      <vt:lpstr>CART Assessment – Resource Concerns</vt:lpstr>
      <vt:lpstr>CART Assessment – Existing Conditions</vt:lpstr>
      <vt:lpstr>CART Assessment – Existing Practices</vt:lpstr>
      <vt:lpstr>CART Assessment</vt:lpstr>
      <vt:lpstr>CD – Record of Decision</vt:lpstr>
      <vt:lpstr>CART - Ranking</vt:lpstr>
      <vt:lpstr>USDA Geospatial Services</vt:lpstr>
      <vt:lpstr>How is Geospatial Data Used in CART</vt:lpstr>
      <vt:lpstr>Threshold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Considerations</vt:lpstr>
      <vt:lpstr>Future Considerations</vt:lpstr>
      <vt:lpstr>Demo CART DEV</vt:lpstr>
      <vt:lpstr>Ranking Q&amp;A</vt:lpstr>
      <vt:lpstr>Ranking Q&amp;A</vt:lpstr>
      <vt:lpstr>Ranking Q&amp;A – Geoprocessing options</vt:lpstr>
      <vt:lpstr>Ranking Q&amp;A - Intersect</vt:lpstr>
      <vt:lpstr>Ranking Q&amp;A – Intersect with percent</vt:lpstr>
      <vt:lpstr>Ranking Q&amp;A – Buffer</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Jason Nemecek</cp:lastModifiedBy>
  <cp:revision>394</cp:revision>
  <cp:lastPrinted>2018-10-22T20:42:55Z</cp:lastPrinted>
  <dcterms:created xsi:type="dcterms:W3CDTF">2016-02-17T21:52:56Z</dcterms:created>
  <dcterms:modified xsi:type="dcterms:W3CDTF">2019-05-28T19:34:55Z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